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2" r:id="rId1"/>
  </p:sldMasterIdLst>
  <p:notesMasterIdLst>
    <p:notesMasterId r:id="rId26"/>
  </p:notesMasterIdLst>
  <p:sldIdLst>
    <p:sldId id="256" r:id="rId2"/>
    <p:sldId id="257" r:id="rId3"/>
    <p:sldId id="284" r:id="rId4"/>
    <p:sldId id="259" r:id="rId5"/>
    <p:sldId id="278" r:id="rId6"/>
    <p:sldId id="260" r:id="rId7"/>
    <p:sldId id="267" r:id="rId8"/>
    <p:sldId id="312" r:id="rId9"/>
    <p:sldId id="311" r:id="rId10"/>
    <p:sldId id="270" r:id="rId11"/>
    <p:sldId id="266" r:id="rId12"/>
    <p:sldId id="316" r:id="rId13"/>
    <p:sldId id="317" r:id="rId14"/>
    <p:sldId id="318" r:id="rId15"/>
    <p:sldId id="319" r:id="rId16"/>
    <p:sldId id="268" r:id="rId17"/>
    <p:sldId id="313" r:id="rId18"/>
    <p:sldId id="265" r:id="rId19"/>
    <p:sldId id="320" r:id="rId20"/>
    <p:sldId id="264" r:id="rId21"/>
    <p:sldId id="261" r:id="rId22"/>
    <p:sldId id="272" r:id="rId23"/>
    <p:sldId id="269" r:id="rId24"/>
    <p:sldId id="290" r:id="rId25"/>
  </p:sldIdLst>
  <p:sldSz cx="9144000" cy="5143500" type="screen16x9"/>
  <p:notesSz cx="6858000" cy="9144000"/>
  <p:embeddedFontLst>
    <p:embeddedFont>
      <p:font typeface="B Nazanin" panose="00000400000000000000" pitchFamily="2" charset="-78"/>
      <p:regular r:id="rId27"/>
      <p:bold r:id="rId28"/>
    </p:embeddedFont>
    <p:embeddedFont>
      <p:font typeface="Bai Jamjuree" panose="020B0604020202020204" charset="0"/>
      <p:regular r:id="rId29"/>
      <p:bold r:id="rId30"/>
      <p:italic r:id="rId31"/>
      <p:boldItalic r:id="rId32"/>
    </p:embeddedFont>
    <p:embeddedFont>
      <p:font typeface="Bebas Neue" panose="020B0606020202050201" pitchFamily="34" charset="0"/>
      <p:regular r:id="rId33"/>
    </p:embeddedFont>
    <p:embeddedFont>
      <p:font typeface="Cabin" panose="020B0604020202020204" charset="0"/>
      <p:regular r:id="rId34"/>
      <p:bold r:id="rId35"/>
      <p:italic r:id="rId36"/>
      <p:boldItalic r:id="rId37"/>
    </p:embeddedFont>
    <p:embeddedFont>
      <p:font typeface="Libre Franklin" pitchFamily="2" charset="0"/>
      <p:regular r:id="rId38"/>
      <p:bold r:id="rId39"/>
      <p:italic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Prata" panose="00000500000000000000" pitchFamily="2" charset="0"/>
      <p:regular r:id="rId44"/>
    </p:embeddedFont>
    <p:embeddedFont>
      <p:font typeface="PT Bold Dusky" panose="02010400000000000000" pitchFamily="2" charset="-78"/>
      <p:regular r:id="rId45"/>
    </p:embeddedFont>
    <p:embeddedFont>
      <p:font typeface="Raleway" pitchFamily="2" charset="0"/>
      <p:regular r:id="rId46"/>
      <p:bold r:id="rId47"/>
      <p:italic r:id="rId48"/>
      <p:boldItalic r:id="rId49"/>
    </p:embeddedFont>
    <p:embeddedFont>
      <p:font typeface="Segoe UI" panose="020B0502040204020203" pitchFamily="34" charset="0"/>
      <p:regular r:id="rId50"/>
      <p:bold r:id="rId51"/>
      <p:italic r:id="rId52"/>
      <p:boldItalic r:id="rId53"/>
    </p:embeddedFont>
    <p:embeddedFont>
      <p:font typeface="Segoe UI Black" panose="020B0A02040204020203" pitchFamily="34" charset="0"/>
      <p:bold r:id="rId54"/>
      <p:boldItalic r:id="rId55"/>
    </p:embeddedFont>
    <p:embeddedFont>
      <p:font typeface="Shabnam" panose="020B0603030804020204" pitchFamily="34" charset="-78"/>
      <p:regular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A8CE"/>
    <a:srgbClr val="55CB69"/>
    <a:srgbClr val="361F0D"/>
    <a:srgbClr val="DED7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4E36CE-4D22-4381-8344-8E058BA93138}">
  <a:tblStyle styleId="{7A4E36CE-4D22-4381-8344-8E058BA931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64EC17-0C92-4A16-AA76-4E83700DB0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font" Target="fonts/font2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font" Target="fonts/font30.fntdata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60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295b1b87ab4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295b1b87ab4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295b1b87ab4_0_43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295b1b87ab4_0_43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811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629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295b1b87ab4_0_43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295b1b87ab4_0_43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270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95b1b87ab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95b1b87ab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395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987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5b1b87a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5b1b87a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282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38875" y="-864287"/>
            <a:ext cx="9631751" cy="6052912"/>
            <a:chOff x="-438875" y="-864287"/>
            <a:chExt cx="9631751" cy="6052912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-438875" y="-864287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>
              <a:off x="4331375" y="93735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" name="Google Shape;12;p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" name="Google Shape;17;p2"/>
          <p:cNvGrpSpPr/>
          <p:nvPr/>
        </p:nvGrpSpPr>
        <p:grpSpPr>
          <a:xfrm>
            <a:off x="629300" y="4902178"/>
            <a:ext cx="1356700" cy="147900"/>
            <a:chOff x="629300" y="4902178"/>
            <a:chExt cx="1356700" cy="147900"/>
          </a:xfrm>
        </p:grpSpPr>
        <p:sp>
          <p:nvSpPr>
            <p:cNvPr id="18" name="Google Shape;18;p2"/>
            <p:cNvSpPr/>
            <p:nvPr/>
          </p:nvSpPr>
          <p:spPr>
            <a:xfrm flipH="1">
              <a:off x="629300" y="4902178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1838100" y="4902178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619725" y="562888"/>
            <a:ext cx="1091700" cy="147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713200" y="1710550"/>
            <a:ext cx="4711800" cy="14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713200" y="3271575"/>
            <a:ext cx="4711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>
            <a:spLocks noGrp="1"/>
          </p:cNvSpPr>
          <p:nvPr>
            <p:ph type="pic" idx="2"/>
          </p:nvPr>
        </p:nvSpPr>
        <p:spPr>
          <a:xfrm>
            <a:off x="5702075" y="536262"/>
            <a:ext cx="24369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7EE62-032F-D6E2-A63F-D1CB505C6AAC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ACF0F-F56F-CD45-5124-89E311C7DBCB}"/>
              </a:ext>
            </a:extLst>
          </p:cNvPr>
          <p:cNvSpPr txBox="1"/>
          <p:nvPr userDrawn="1"/>
        </p:nvSpPr>
        <p:spPr>
          <a:xfrm>
            <a:off x="463415" y="4430017"/>
            <a:ext cx="223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kern="1200" cap="none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Arial"/>
                <a:sym typeface="Arial"/>
              </a:rPr>
              <a:t>By AliReza </a:t>
            </a:r>
            <a:r>
              <a:rPr lang="en-US" sz="1800" b="1" kern="12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</a:rPr>
              <a:t>Khalili</a:t>
            </a:r>
            <a:endParaRPr lang="fa-IR" sz="1800" b="1" kern="1200" dirty="0">
              <a:solidFill>
                <a:srgbClr val="AE8625"/>
              </a:solidFill>
              <a:latin typeface="Prata" pitchFamily="34" charset="0"/>
              <a:ea typeface="Prata" pitchFamily="34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539501" y="146813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1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74" name="Google Shape;174;p1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1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1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1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8" name="Google Shape;178;p16"/>
          <p:cNvSpPr/>
          <p:nvPr/>
        </p:nvSpPr>
        <p:spPr>
          <a:xfrm>
            <a:off x="8803338" y="4530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9" name="Google Shape;179;p1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805CD7-430E-03B4-F833-8D5C1A1901D6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7"/>
          <p:cNvGrpSpPr/>
          <p:nvPr/>
        </p:nvGrpSpPr>
        <p:grpSpPr>
          <a:xfrm>
            <a:off x="-931525" y="-736028"/>
            <a:ext cx="10075526" cy="5879527"/>
            <a:chOff x="-931525" y="-736028"/>
            <a:chExt cx="10075526" cy="5879527"/>
          </a:xfrm>
        </p:grpSpPr>
        <p:pic>
          <p:nvPicPr>
            <p:cNvPr id="182" name="Google Shape;182;p17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flipH="1">
              <a:off x="-931525" y="-736028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>
              <a:off x="4282500" y="892225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p17"/>
          <p:cNvGrpSpPr/>
          <p:nvPr/>
        </p:nvGrpSpPr>
        <p:grpSpPr>
          <a:xfrm>
            <a:off x="198926" y="111600"/>
            <a:ext cx="8690700" cy="4913700"/>
            <a:chOff x="198926" y="111600"/>
            <a:chExt cx="8690700" cy="4913700"/>
          </a:xfrm>
        </p:grpSpPr>
        <p:cxnSp>
          <p:nvCxnSpPr>
            <p:cNvPr id="185" name="Google Shape;185;p17"/>
            <p:cNvCxnSpPr/>
            <p:nvPr/>
          </p:nvCxnSpPr>
          <p:spPr>
            <a:xfrm rot="10800000">
              <a:off x="198926" y="3363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7"/>
            <p:cNvCxnSpPr/>
            <p:nvPr/>
          </p:nvCxnSpPr>
          <p:spPr>
            <a:xfrm rot="10800000">
              <a:off x="198926" y="48005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7"/>
            <p:cNvCxnSpPr/>
            <p:nvPr/>
          </p:nvCxnSpPr>
          <p:spPr>
            <a:xfrm>
              <a:off x="8680101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7"/>
            <p:cNvCxnSpPr/>
            <p:nvPr/>
          </p:nvCxnSpPr>
          <p:spPr>
            <a:xfrm>
              <a:off x="455751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9" name="Google Shape;189;p17"/>
          <p:cNvGrpSpPr/>
          <p:nvPr/>
        </p:nvGrpSpPr>
        <p:grpSpPr>
          <a:xfrm>
            <a:off x="600775" y="4920087"/>
            <a:ext cx="1356700" cy="147900"/>
            <a:chOff x="600775" y="4920087"/>
            <a:chExt cx="1356700" cy="147900"/>
          </a:xfrm>
        </p:grpSpPr>
        <p:sp>
          <p:nvSpPr>
            <p:cNvPr id="190" name="Google Shape;190;p17"/>
            <p:cNvSpPr/>
            <p:nvPr/>
          </p:nvSpPr>
          <p:spPr>
            <a:xfrm rot="10800000">
              <a:off x="600775" y="4920087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 rot="10800000">
              <a:off x="1809575" y="4920087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92" name="Google Shape;192;p17"/>
          <p:cNvSpPr txBox="1">
            <a:spLocks noGrp="1"/>
          </p:cNvSpPr>
          <p:nvPr>
            <p:ph type="title"/>
          </p:nvPr>
        </p:nvSpPr>
        <p:spPr>
          <a:xfrm flipH="1">
            <a:off x="718263" y="2739600"/>
            <a:ext cx="4052100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8263" y="536275"/>
            <a:ext cx="1811700" cy="112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17"/>
          <p:cNvSpPr>
            <a:spLocks noGrp="1"/>
          </p:cNvSpPr>
          <p:nvPr>
            <p:ph type="pic" idx="3"/>
          </p:nvPr>
        </p:nvSpPr>
        <p:spPr>
          <a:xfrm flipH="1">
            <a:off x="4931938" y="536275"/>
            <a:ext cx="34938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838B7F-063B-56E3-C4DB-B297D2B44A61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1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99997" y="-224175"/>
            <a:ext cx="1922751" cy="19227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" name="Google Shape;238;p21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21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21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3" name="Google Shape;243;p21"/>
          <p:cNvSpPr/>
          <p:nvPr/>
        </p:nvSpPr>
        <p:spPr>
          <a:xfrm rot="10800000" flipH="1">
            <a:off x="5933410" y="4880700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xfrm>
            <a:off x="1132488" y="1544513"/>
            <a:ext cx="2317500" cy="10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1132500" y="2638088"/>
            <a:ext cx="2317500" cy="9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C66858-1D4F-03C4-E209-300B18C8979C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136269" y="3192447"/>
            <a:ext cx="1951082" cy="1951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49" name="Google Shape;249;p2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" name="Google Shape;250;p2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22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" name="Google Shape;252;p22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" name="Google Shape;253;p22"/>
          <p:cNvSpPr/>
          <p:nvPr/>
        </p:nvSpPr>
        <p:spPr>
          <a:xfrm rot="-5400000" flipH="1">
            <a:off x="-216488" y="841465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54" name="Google Shape;254;p22"/>
          <p:cNvSpPr txBox="1">
            <a:spLocks noGrp="1"/>
          </p:cNvSpPr>
          <p:nvPr>
            <p:ph type="title"/>
          </p:nvPr>
        </p:nvSpPr>
        <p:spPr>
          <a:xfrm>
            <a:off x="1725875" y="1531691"/>
            <a:ext cx="2101200" cy="10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2"/>
          <p:cNvSpPr txBox="1">
            <a:spLocks noGrp="1"/>
          </p:cNvSpPr>
          <p:nvPr>
            <p:ph type="subTitle" idx="1"/>
          </p:nvPr>
        </p:nvSpPr>
        <p:spPr>
          <a:xfrm>
            <a:off x="1725875" y="2642075"/>
            <a:ext cx="2101200" cy="9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8C44C0-F445-482F-5654-EDFFD814EE47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3724269" y="4040285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5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82" name="Google Shape;282;p25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5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5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25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6" name="Google Shape;286;p25"/>
          <p:cNvSpPr/>
          <p:nvPr/>
        </p:nvSpPr>
        <p:spPr>
          <a:xfrm>
            <a:off x="4498050" y="96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1"/>
          </p:nvPr>
        </p:nvSpPr>
        <p:spPr>
          <a:xfrm>
            <a:off x="4929931" y="1820025"/>
            <a:ext cx="2896800" cy="22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2"/>
          </p:nvPr>
        </p:nvSpPr>
        <p:spPr>
          <a:xfrm>
            <a:off x="1317275" y="1820025"/>
            <a:ext cx="2896800" cy="22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59D6DD-2876-428B-7B32-CCEDC865D0CD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7219944" y="4121510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2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293" name="Google Shape;293;p2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4" name="Google Shape;294;p2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295;p2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6" name="Google Shape;296;p2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7" name="Google Shape;297;p26"/>
          <p:cNvSpPr/>
          <p:nvPr/>
        </p:nvSpPr>
        <p:spPr>
          <a:xfrm rot="10800000" flipH="1">
            <a:off x="560836" y="114891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subTitle" idx="1"/>
          </p:nvPr>
        </p:nvSpPr>
        <p:spPr>
          <a:xfrm>
            <a:off x="937625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2"/>
          </p:nvPr>
        </p:nvSpPr>
        <p:spPr>
          <a:xfrm>
            <a:off x="3484348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6"/>
          <p:cNvSpPr txBox="1">
            <a:spLocks noGrp="1"/>
          </p:cNvSpPr>
          <p:nvPr>
            <p:ph type="subTitle" idx="3"/>
          </p:nvPr>
        </p:nvSpPr>
        <p:spPr>
          <a:xfrm>
            <a:off x="6031075" y="2822278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6"/>
          <p:cNvSpPr txBox="1">
            <a:spLocks noGrp="1"/>
          </p:cNvSpPr>
          <p:nvPr>
            <p:ph type="subTitle" idx="4"/>
          </p:nvPr>
        </p:nvSpPr>
        <p:spPr>
          <a:xfrm>
            <a:off x="937625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2" name="Google Shape;302;p26"/>
          <p:cNvSpPr txBox="1">
            <a:spLocks noGrp="1"/>
          </p:cNvSpPr>
          <p:nvPr>
            <p:ph type="subTitle" idx="5"/>
          </p:nvPr>
        </p:nvSpPr>
        <p:spPr>
          <a:xfrm>
            <a:off x="3484348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26"/>
          <p:cNvSpPr txBox="1">
            <a:spLocks noGrp="1"/>
          </p:cNvSpPr>
          <p:nvPr>
            <p:ph type="subTitle" idx="6"/>
          </p:nvPr>
        </p:nvSpPr>
        <p:spPr>
          <a:xfrm>
            <a:off x="6031075" y="2325991"/>
            <a:ext cx="2175300" cy="4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62CA0-C31A-C9E4-6B4A-243E3B9E7268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7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6506438" y="-724800"/>
            <a:ext cx="1496275" cy="149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27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08" name="Google Shape;308;p27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27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27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27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2" name="Google Shape;312;p27"/>
          <p:cNvSpPr/>
          <p:nvPr/>
        </p:nvSpPr>
        <p:spPr>
          <a:xfrm rot="-5400000" flipH="1">
            <a:off x="-160864" y="2497800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13" name="Google Shape;313;p27"/>
          <p:cNvSpPr txBox="1">
            <a:spLocks noGrp="1"/>
          </p:cNvSpPr>
          <p:nvPr>
            <p:ph type="subTitle" idx="1"/>
          </p:nvPr>
        </p:nvSpPr>
        <p:spPr>
          <a:xfrm>
            <a:off x="1392787" y="1825092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subTitle" idx="2"/>
          </p:nvPr>
        </p:nvSpPr>
        <p:spPr>
          <a:xfrm>
            <a:off x="5058413" y="1825092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7"/>
          <p:cNvSpPr txBox="1">
            <a:spLocks noGrp="1"/>
          </p:cNvSpPr>
          <p:nvPr>
            <p:ph type="subTitle" idx="3"/>
          </p:nvPr>
        </p:nvSpPr>
        <p:spPr>
          <a:xfrm>
            <a:off x="1392787" y="3485674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7"/>
          <p:cNvSpPr txBox="1">
            <a:spLocks noGrp="1"/>
          </p:cNvSpPr>
          <p:nvPr>
            <p:ph type="subTitle" idx="4"/>
          </p:nvPr>
        </p:nvSpPr>
        <p:spPr>
          <a:xfrm>
            <a:off x="5058413" y="3485674"/>
            <a:ext cx="26928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7"/>
          <p:cNvSpPr txBox="1">
            <a:spLocks noGrp="1"/>
          </p:cNvSpPr>
          <p:nvPr>
            <p:ph type="subTitle" idx="5"/>
          </p:nvPr>
        </p:nvSpPr>
        <p:spPr>
          <a:xfrm>
            <a:off x="1392788" y="1362800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8" name="Google Shape;318;p27"/>
          <p:cNvSpPr txBox="1">
            <a:spLocks noGrp="1"/>
          </p:cNvSpPr>
          <p:nvPr>
            <p:ph type="subTitle" idx="6"/>
          </p:nvPr>
        </p:nvSpPr>
        <p:spPr>
          <a:xfrm>
            <a:off x="1392788" y="3023557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9" name="Google Shape;319;p27"/>
          <p:cNvSpPr txBox="1">
            <a:spLocks noGrp="1"/>
          </p:cNvSpPr>
          <p:nvPr>
            <p:ph type="subTitle" idx="7"/>
          </p:nvPr>
        </p:nvSpPr>
        <p:spPr>
          <a:xfrm>
            <a:off x="5058388" y="1362800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0" name="Google Shape;320;p27"/>
          <p:cNvSpPr txBox="1">
            <a:spLocks noGrp="1"/>
          </p:cNvSpPr>
          <p:nvPr>
            <p:ph type="subTitle" idx="8"/>
          </p:nvPr>
        </p:nvSpPr>
        <p:spPr>
          <a:xfrm>
            <a:off x="5058388" y="3023557"/>
            <a:ext cx="26928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1" name="Google Shape;321;p27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2A9FB1-C495-904E-58F4-9EE2D91567F0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5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8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436313" y="-189462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28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25" name="Google Shape;325;p28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6" name="Google Shape;326;p28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8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8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9" name="Google Shape;329;p28"/>
          <p:cNvSpPr/>
          <p:nvPr/>
        </p:nvSpPr>
        <p:spPr>
          <a:xfrm>
            <a:off x="8857363" y="445610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30" name="Google Shape;330;p2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subTitle" idx="1"/>
          </p:nvPr>
        </p:nvSpPr>
        <p:spPr>
          <a:xfrm>
            <a:off x="758125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8"/>
          <p:cNvSpPr txBox="1">
            <a:spLocks noGrp="1"/>
          </p:cNvSpPr>
          <p:nvPr>
            <p:ph type="subTitle" idx="2"/>
          </p:nvPr>
        </p:nvSpPr>
        <p:spPr>
          <a:xfrm>
            <a:off x="3440700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8"/>
          <p:cNvSpPr txBox="1">
            <a:spLocks noGrp="1"/>
          </p:cNvSpPr>
          <p:nvPr>
            <p:ph type="subTitle" idx="3"/>
          </p:nvPr>
        </p:nvSpPr>
        <p:spPr>
          <a:xfrm>
            <a:off x="2099412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subTitle" idx="4"/>
          </p:nvPr>
        </p:nvSpPr>
        <p:spPr>
          <a:xfrm>
            <a:off x="4781988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subTitle" idx="5"/>
          </p:nvPr>
        </p:nvSpPr>
        <p:spPr>
          <a:xfrm>
            <a:off x="6123275" y="1821099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subTitle" idx="6"/>
          </p:nvPr>
        </p:nvSpPr>
        <p:spPr>
          <a:xfrm>
            <a:off x="758125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7" name="Google Shape;337;p28"/>
          <p:cNvSpPr txBox="1">
            <a:spLocks noGrp="1"/>
          </p:cNvSpPr>
          <p:nvPr>
            <p:ph type="subTitle" idx="7"/>
          </p:nvPr>
        </p:nvSpPr>
        <p:spPr>
          <a:xfrm>
            <a:off x="3440700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8" name="Google Shape;338;p28"/>
          <p:cNvSpPr txBox="1">
            <a:spLocks noGrp="1"/>
          </p:cNvSpPr>
          <p:nvPr>
            <p:ph type="subTitle" idx="8"/>
          </p:nvPr>
        </p:nvSpPr>
        <p:spPr>
          <a:xfrm>
            <a:off x="6123278" y="1366750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9"/>
          </p:nvPr>
        </p:nvSpPr>
        <p:spPr>
          <a:xfrm>
            <a:off x="2099412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subTitle" idx="13"/>
          </p:nvPr>
        </p:nvSpPr>
        <p:spPr>
          <a:xfrm>
            <a:off x="4781987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B0CA23-40EF-BB45-79DE-A1D18DCA8C8A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9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43" name="Google Shape;343;p29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29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29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29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47" name="Google Shape;347;p29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430713" y="3198475"/>
            <a:ext cx="1496275" cy="149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9"/>
          <p:cNvSpPr/>
          <p:nvPr/>
        </p:nvSpPr>
        <p:spPr>
          <a:xfrm flipH="1">
            <a:off x="569234" y="101512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>
            <a:off x="75812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subTitle" idx="2"/>
          </p:nvPr>
        </p:nvSpPr>
        <p:spPr>
          <a:xfrm>
            <a:off x="3440700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>
            <a:off x="758125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9"/>
          <p:cNvSpPr txBox="1">
            <a:spLocks noGrp="1"/>
          </p:cNvSpPr>
          <p:nvPr>
            <p:ph type="subTitle" idx="4"/>
          </p:nvPr>
        </p:nvSpPr>
        <p:spPr>
          <a:xfrm>
            <a:off x="3440700" y="348298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5"/>
          </p:nvPr>
        </p:nvSpPr>
        <p:spPr>
          <a:xfrm>
            <a:off x="612327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subTitle" idx="6"/>
          </p:nvPr>
        </p:nvSpPr>
        <p:spPr>
          <a:xfrm>
            <a:off x="6123275" y="3482981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7"/>
          </p:nvPr>
        </p:nvSpPr>
        <p:spPr>
          <a:xfrm>
            <a:off x="758125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8"/>
          </p:nvPr>
        </p:nvSpPr>
        <p:spPr>
          <a:xfrm>
            <a:off x="3440700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9"/>
          </p:nvPr>
        </p:nvSpPr>
        <p:spPr>
          <a:xfrm>
            <a:off x="6123278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3"/>
          </p:nvPr>
        </p:nvSpPr>
        <p:spPr>
          <a:xfrm>
            <a:off x="758125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14"/>
          </p:nvPr>
        </p:nvSpPr>
        <p:spPr>
          <a:xfrm>
            <a:off x="3440700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15"/>
          </p:nvPr>
        </p:nvSpPr>
        <p:spPr>
          <a:xfrm>
            <a:off x="6123278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A1C4B8-D066-430F-1ADE-A47BCCE333EB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31"/>
          <p:cNvGrpSpPr/>
          <p:nvPr/>
        </p:nvGrpSpPr>
        <p:grpSpPr>
          <a:xfrm>
            <a:off x="-1150" y="-10973"/>
            <a:ext cx="10015010" cy="5742135"/>
            <a:chOff x="-1150" y="-10973"/>
            <a:chExt cx="10015010" cy="5742135"/>
          </a:xfrm>
        </p:grpSpPr>
        <p:pic>
          <p:nvPicPr>
            <p:cNvPr id="383" name="Google Shape;383;p31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>
              <a:off x="-1150" y="-10973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p31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rot="10800000">
              <a:off x="7854560" y="3571862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5" name="Google Shape;385;p31"/>
          <p:cNvSpPr txBox="1">
            <a:spLocks noGrp="1"/>
          </p:cNvSpPr>
          <p:nvPr>
            <p:ph type="title"/>
          </p:nvPr>
        </p:nvSpPr>
        <p:spPr>
          <a:xfrm>
            <a:off x="3394528" y="564000"/>
            <a:ext cx="49458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1"/>
          <p:cNvSpPr txBox="1">
            <a:spLocks noGrp="1"/>
          </p:cNvSpPr>
          <p:nvPr>
            <p:ph type="subTitle" idx="1"/>
          </p:nvPr>
        </p:nvSpPr>
        <p:spPr>
          <a:xfrm>
            <a:off x="3394472" y="181510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1"/>
          <p:cNvSpPr txBox="1"/>
          <p:nvPr/>
        </p:nvSpPr>
        <p:spPr>
          <a:xfrm>
            <a:off x="3785425" y="3913725"/>
            <a:ext cx="4164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sz="1000" b="1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388" name="Google Shape;388;p31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389" name="Google Shape;389;p31"/>
            <p:cNvCxnSpPr/>
            <p:nvPr/>
          </p:nvCxnSpPr>
          <p:spPr>
            <a:xfrm rot="10800000"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 rot="10800000"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1"/>
            <p:cNvCxnSpPr/>
            <p:nvPr/>
          </p:nvCxnSpPr>
          <p:spPr>
            <a:xfrm rot="10800000">
              <a:off x="8707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1"/>
            <p:cNvCxnSpPr/>
            <p:nvPr/>
          </p:nvCxnSpPr>
          <p:spPr>
            <a:xfrm rot="10800000">
              <a:off x="4834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3" name="Google Shape;393;p31"/>
          <p:cNvGrpSpPr/>
          <p:nvPr/>
        </p:nvGrpSpPr>
        <p:grpSpPr>
          <a:xfrm>
            <a:off x="744560" y="4907773"/>
            <a:ext cx="1356700" cy="147900"/>
            <a:chOff x="744560" y="4907773"/>
            <a:chExt cx="1356700" cy="147900"/>
          </a:xfrm>
        </p:grpSpPr>
        <p:sp>
          <p:nvSpPr>
            <p:cNvPr id="394" name="Google Shape;394;p31"/>
            <p:cNvSpPr/>
            <p:nvPr/>
          </p:nvSpPr>
          <p:spPr>
            <a:xfrm flipH="1">
              <a:off x="744560" y="4907773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1953360" y="4907773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396" name="Google Shape;396;p31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25809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001B8-01DD-E687-E768-33E2C6D2A37A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0" y="0"/>
            <a:ext cx="9802076" cy="5987523"/>
            <a:chOff x="0" y="0"/>
            <a:chExt cx="9802076" cy="5987523"/>
          </a:xfrm>
        </p:grpSpPr>
        <p:pic>
          <p:nvPicPr>
            <p:cNvPr id="26" name="Google Shape;26;p3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7642775" y="3828222"/>
              <a:ext cx="2159301" cy="2159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>
              <a:off x="0" y="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" name="Google Shape;28;p3"/>
          <p:cNvGrpSpPr/>
          <p:nvPr/>
        </p:nvGrpSpPr>
        <p:grpSpPr>
          <a:xfrm>
            <a:off x="226650" y="111600"/>
            <a:ext cx="8690700" cy="4913700"/>
            <a:chOff x="226650" y="111600"/>
            <a:chExt cx="8690700" cy="4913700"/>
          </a:xfrm>
        </p:grpSpPr>
        <p:cxnSp>
          <p:nvCxnSpPr>
            <p:cNvPr id="29" name="Google Shape;29;p3"/>
            <p:cNvCxnSpPr/>
            <p:nvPr/>
          </p:nvCxnSpPr>
          <p:spPr>
            <a:xfrm>
              <a:off x="226650" y="3363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226650" y="48005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436175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8660525" y="1116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" name="Google Shape;33;p3"/>
          <p:cNvGrpSpPr/>
          <p:nvPr/>
        </p:nvGrpSpPr>
        <p:grpSpPr>
          <a:xfrm>
            <a:off x="7074076" y="73162"/>
            <a:ext cx="1356700" cy="147900"/>
            <a:chOff x="7074076" y="73162"/>
            <a:chExt cx="1356700" cy="147900"/>
          </a:xfrm>
        </p:grpSpPr>
        <p:sp>
          <p:nvSpPr>
            <p:cNvPr id="34" name="Google Shape;34;p3"/>
            <p:cNvSpPr/>
            <p:nvPr/>
          </p:nvSpPr>
          <p:spPr>
            <a:xfrm rot="10800000" flipH="1">
              <a:off x="7339076" y="73162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rot="10800000" flipH="1">
              <a:off x="7074076" y="73162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4359925" y="2739600"/>
            <a:ext cx="4052100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6600325" y="536275"/>
            <a:ext cx="1811700" cy="112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>
            <a:spLocks noGrp="1"/>
          </p:cNvSpPr>
          <p:nvPr>
            <p:ph type="pic" idx="3"/>
          </p:nvPr>
        </p:nvSpPr>
        <p:spPr>
          <a:xfrm>
            <a:off x="704550" y="536275"/>
            <a:ext cx="34938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B1757F-8235-7464-CD34-1B5867D6F5A9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3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 rot="10800000" flipH="1">
            <a:off x="-378376" y="-494700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32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00" name="Google Shape;400;p32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1" name="Google Shape;401;p32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2" name="Google Shape;402;p32"/>
            <p:cNvCxnSpPr/>
            <p:nvPr/>
          </p:nvCxnSpPr>
          <p:spPr>
            <a:xfrm rot="10800000"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3" name="Google Shape;403;p32"/>
            <p:cNvCxnSpPr/>
            <p:nvPr/>
          </p:nvCxnSpPr>
          <p:spPr>
            <a:xfrm rot="10800000"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4" name="Google Shape;404;p32"/>
          <p:cNvSpPr/>
          <p:nvPr/>
        </p:nvSpPr>
        <p:spPr>
          <a:xfrm rot="10800000" flipH="1">
            <a:off x="8769438" y="4560564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9C6C63-EBC1-C29C-3D87-EF3F8D1D8737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33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 rot="10800000">
            <a:off x="7914949" y="4095159"/>
            <a:ext cx="1695462" cy="1695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p33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08" name="Google Shape;408;p33"/>
            <p:cNvCxnSpPr/>
            <p:nvPr/>
          </p:nvCxnSpPr>
          <p:spPr>
            <a:xfrm rot="10800000"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9" name="Google Shape;409;p33"/>
            <p:cNvCxnSpPr/>
            <p:nvPr/>
          </p:nvCxnSpPr>
          <p:spPr>
            <a:xfrm rot="10800000"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0" name="Google Shape;410;p33"/>
            <p:cNvCxnSpPr/>
            <p:nvPr/>
          </p:nvCxnSpPr>
          <p:spPr>
            <a:xfrm rot="10800000"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1" name="Google Shape;411;p33"/>
            <p:cNvCxnSpPr/>
            <p:nvPr/>
          </p:nvCxnSpPr>
          <p:spPr>
            <a:xfrm rot="10800000"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12" name="Google Shape;412;p33"/>
          <p:cNvSpPr/>
          <p:nvPr/>
        </p:nvSpPr>
        <p:spPr>
          <a:xfrm rot="-5400000">
            <a:off x="-182381" y="863708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D275C-314C-71A3-D32E-19CAE2DB08D4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41" name="Google Shape;41;p4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4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5" name="Google Shape;45;p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7734600" y="111600"/>
            <a:ext cx="1182751" cy="118275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/>
          <p:nvPr/>
        </p:nvSpPr>
        <p:spPr>
          <a:xfrm>
            <a:off x="8769450" y="114900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24662-FA93-2FD6-7524-CE36B59D498E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66" name="Google Shape;66;p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512526" y="3069538"/>
            <a:ext cx="1550575" cy="155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6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68" name="Google Shape;68;p6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6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6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6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72;p6"/>
          <p:cNvSpPr/>
          <p:nvPr/>
        </p:nvSpPr>
        <p:spPr>
          <a:xfrm>
            <a:off x="188813" y="4530059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E18A1B-E259-F237-A48D-5A1A0B10BB0D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8"/>
          <p:cNvGrpSpPr/>
          <p:nvPr/>
        </p:nvGrpSpPr>
        <p:grpSpPr>
          <a:xfrm>
            <a:off x="-409500" y="-152412"/>
            <a:ext cx="9705901" cy="5754487"/>
            <a:chOff x="-409500" y="-152412"/>
            <a:chExt cx="9705901" cy="5754487"/>
          </a:xfrm>
        </p:grpSpPr>
        <p:pic>
          <p:nvPicPr>
            <p:cNvPr id="86" name="Google Shape;86;p8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 rot="10800000">
              <a:off x="-409500" y="2794498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8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10800000" flipH="1">
              <a:off x="4434900" y="-152412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8"/>
          <p:cNvGrpSpPr/>
          <p:nvPr/>
        </p:nvGrpSpPr>
        <p:grpSpPr>
          <a:xfrm>
            <a:off x="217651" y="114900"/>
            <a:ext cx="8690700" cy="4913700"/>
            <a:chOff x="217651" y="114900"/>
            <a:chExt cx="8690700" cy="4913700"/>
          </a:xfrm>
        </p:grpSpPr>
        <p:cxnSp>
          <p:nvCxnSpPr>
            <p:cNvPr id="89" name="Google Shape;89;p8"/>
            <p:cNvCxnSpPr/>
            <p:nvPr/>
          </p:nvCxnSpPr>
          <p:spPr>
            <a:xfrm rot="10800000">
              <a:off x="217651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8"/>
            <p:cNvCxnSpPr/>
            <p:nvPr/>
          </p:nvCxnSpPr>
          <p:spPr>
            <a:xfrm rot="10800000">
              <a:off x="217651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8"/>
            <p:cNvCxnSpPr/>
            <p:nvPr/>
          </p:nvCxnSpPr>
          <p:spPr>
            <a:xfrm rot="10800000">
              <a:off x="8675176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8"/>
            <p:cNvCxnSpPr/>
            <p:nvPr/>
          </p:nvCxnSpPr>
          <p:spPr>
            <a:xfrm rot="10800000">
              <a:off x="450826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3" name="Google Shape;93;p8"/>
          <p:cNvGrpSpPr/>
          <p:nvPr/>
        </p:nvGrpSpPr>
        <p:grpSpPr>
          <a:xfrm>
            <a:off x="8830351" y="539512"/>
            <a:ext cx="147900" cy="1356700"/>
            <a:chOff x="8830351" y="539512"/>
            <a:chExt cx="147900" cy="1356700"/>
          </a:xfrm>
        </p:grpSpPr>
        <p:sp>
          <p:nvSpPr>
            <p:cNvPr id="94" name="Google Shape;94;p8"/>
            <p:cNvSpPr/>
            <p:nvPr/>
          </p:nvSpPr>
          <p:spPr>
            <a:xfrm rot="5400000" flipH="1">
              <a:off x="8830351" y="1748312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 rot="5400000" flipH="1">
              <a:off x="8358451" y="1011412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 flipH="1">
            <a:off x="3994351" y="1579950"/>
            <a:ext cx="4404900" cy="19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8"/>
          <p:cNvSpPr>
            <a:spLocks noGrp="1"/>
          </p:cNvSpPr>
          <p:nvPr>
            <p:ph type="pic" idx="2"/>
          </p:nvPr>
        </p:nvSpPr>
        <p:spPr>
          <a:xfrm flipH="1">
            <a:off x="704450" y="539500"/>
            <a:ext cx="3183000" cy="4064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74E227-2701-7403-412A-3290F89BEC65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>
            <a:off x="-11" y="-630087"/>
            <a:ext cx="9298888" cy="5773575"/>
            <a:chOff x="-11" y="-630087"/>
            <a:chExt cx="9298888" cy="5773575"/>
          </a:xfrm>
        </p:grpSpPr>
        <p:pic>
          <p:nvPicPr>
            <p:cNvPr id="100" name="Google Shape;100;p9"/>
            <p:cNvPicPr preferRelativeResize="0"/>
            <p:nvPr/>
          </p:nvPicPr>
          <p:blipFill rotWithShape="1">
            <a:blip r:embed="rId2">
              <a:alphaModFix amt="83000"/>
            </a:blip>
            <a:srcRect r="38340" b="46080"/>
            <a:stretch/>
          </p:blipFill>
          <p:spPr>
            <a:xfrm rot="5400000">
              <a:off x="-305125" y="587100"/>
              <a:ext cx="4861501" cy="42512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9"/>
            <p:cNvPicPr preferRelativeResize="0"/>
            <p:nvPr/>
          </p:nvPicPr>
          <p:blipFill>
            <a:blip r:embed="rId2">
              <a:alphaModFix amt="83000"/>
            </a:blip>
            <a:stretch>
              <a:fillRect/>
            </a:stretch>
          </p:blipFill>
          <p:spPr>
            <a:xfrm>
              <a:off x="6491300" y="-630087"/>
              <a:ext cx="2807576" cy="28075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2" name="Google Shape;102;p9"/>
          <p:cNvGrpSpPr/>
          <p:nvPr/>
        </p:nvGrpSpPr>
        <p:grpSpPr>
          <a:xfrm>
            <a:off x="8855750" y="3165700"/>
            <a:ext cx="147900" cy="1356700"/>
            <a:chOff x="8855750" y="3165700"/>
            <a:chExt cx="147900" cy="1356700"/>
          </a:xfrm>
        </p:grpSpPr>
        <p:sp>
          <p:nvSpPr>
            <p:cNvPr id="103" name="Google Shape;103;p9"/>
            <p:cNvSpPr/>
            <p:nvPr/>
          </p:nvSpPr>
          <p:spPr>
            <a:xfrm rot="5400000">
              <a:off x="8383850" y="3902600"/>
              <a:ext cx="1091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 rot="5400000">
              <a:off x="8855750" y="3165700"/>
              <a:ext cx="147900" cy="147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05" name="Google Shape;105;p9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06" name="Google Shape;106;p9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9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9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9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" name="Google Shape;110;p9"/>
          <p:cNvSpPr txBox="1">
            <a:spLocks noGrp="1"/>
          </p:cNvSpPr>
          <p:nvPr>
            <p:ph type="title"/>
          </p:nvPr>
        </p:nvSpPr>
        <p:spPr>
          <a:xfrm>
            <a:off x="1396138" y="3574375"/>
            <a:ext cx="3534600" cy="9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subTitle" idx="1"/>
          </p:nvPr>
        </p:nvSpPr>
        <p:spPr>
          <a:xfrm>
            <a:off x="5016363" y="3574375"/>
            <a:ext cx="27315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>
            <a:spLocks noGrp="1"/>
          </p:cNvSpPr>
          <p:nvPr>
            <p:ph type="pic" idx="2"/>
          </p:nvPr>
        </p:nvSpPr>
        <p:spPr>
          <a:xfrm>
            <a:off x="713225" y="768100"/>
            <a:ext cx="7717500" cy="2321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D137A2-631B-BCF0-16D5-6C3AE09A93A2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713225" y="3787850"/>
            <a:ext cx="3029700" cy="816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B1DD17-E206-2C47-2276-A3D6DC7E8653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073313" y="-575775"/>
            <a:ext cx="1496275" cy="149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14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56" name="Google Shape;156;p14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14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4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0" name="Google Shape;160;p14"/>
          <p:cNvSpPr/>
          <p:nvPr/>
        </p:nvSpPr>
        <p:spPr>
          <a:xfrm rot="5400000" flipH="1">
            <a:off x="-143091" y="3711287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1" name="Google Shape;161;p14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88A14-99FB-8BB9-CBAF-4FB2AA90DCE2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64" name="Google Shape;164;p1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8345975" y="3845613"/>
            <a:ext cx="1280974" cy="128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15"/>
          <p:cNvGrpSpPr/>
          <p:nvPr/>
        </p:nvGrpSpPr>
        <p:grpSpPr>
          <a:xfrm>
            <a:off x="226650" y="114900"/>
            <a:ext cx="8690700" cy="4913700"/>
            <a:chOff x="226650" y="114900"/>
            <a:chExt cx="8690700" cy="4913700"/>
          </a:xfrm>
        </p:grpSpPr>
        <p:cxnSp>
          <p:nvCxnSpPr>
            <p:cNvPr id="166" name="Google Shape;166;p15"/>
            <p:cNvCxnSpPr/>
            <p:nvPr/>
          </p:nvCxnSpPr>
          <p:spPr>
            <a:xfrm>
              <a:off x="226650" y="339613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5"/>
            <p:cNvCxnSpPr/>
            <p:nvPr/>
          </p:nvCxnSpPr>
          <p:spPr>
            <a:xfrm>
              <a:off x="226650" y="4803888"/>
              <a:ext cx="869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5"/>
            <p:cNvCxnSpPr/>
            <p:nvPr/>
          </p:nvCxnSpPr>
          <p:spPr>
            <a:xfrm>
              <a:off x="45982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15"/>
            <p:cNvCxnSpPr/>
            <p:nvPr/>
          </p:nvCxnSpPr>
          <p:spPr>
            <a:xfrm>
              <a:off x="8684175" y="114900"/>
              <a:ext cx="0" cy="491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0" name="Google Shape;170;p15"/>
          <p:cNvSpPr/>
          <p:nvPr/>
        </p:nvSpPr>
        <p:spPr>
          <a:xfrm rot="10800000" flipH="1">
            <a:off x="630909" y="99288"/>
            <a:ext cx="8874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70E4B-A8AA-B363-D887-AFC3B3E87F0F}"/>
              </a:ext>
            </a:extLst>
          </p:cNvPr>
          <p:cNvSpPr txBox="1"/>
          <p:nvPr userDrawn="1"/>
        </p:nvSpPr>
        <p:spPr>
          <a:xfrm>
            <a:off x="7012641" y="4803888"/>
            <a:ext cx="1671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</a:t>
            </a:r>
            <a:fld id="{D84285FD-DD83-4DF9-89F5-0F0CC1104E82}" type="slidenum">
              <a:rPr lang="fa-IR" smtClean="0"/>
              <a:t>‹#›</a:t>
            </a:fld>
            <a:r>
              <a:rPr lang="en-US" dirty="0"/>
              <a:t> OF </a:t>
            </a:r>
            <a:r>
              <a:rPr lang="fa-IR" dirty="0"/>
              <a:t>24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60" r:id="rId8"/>
    <p:sldLayoutId id="2147483661" r:id="rId9"/>
    <p:sldLayoutId id="2147483662" r:id="rId10"/>
    <p:sldLayoutId id="2147483663" r:id="rId11"/>
    <p:sldLayoutId id="2147483667" r:id="rId12"/>
    <p:sldLayoutId id="2147483668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7" r:id="rId19"/>
    <p:sldLayoutId id="2147483678" r:id="rId20"/>
    <p:sldLayoutId id="214748367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www.videvo.net/?utm_source=slidesgo_template&amp;utm_medium=referral-link&amp;utm_campaign=sg_resources&amp;utm_content=videvo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jpg"/><Relationship Id="rId5" Type="http://schemas.openxmlformats.org/officeDocument/2006/relationships/hyperlink" Target="https://github.com/Azirella/AHP_Thesis" TargetMode="External"/><Relationship Id="rId4" Type="http://schemas.openxmlformats.org/officeDocument/2006/relationships/hyperlink" Target="mailto:Alireza.khalili@outlook.com?subject=Contac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3" name="Google Shape;423;p37"/>
          <p:cNvCxnSpPr/>
          <p:nvPr/>
        </p:nvCxnSpPr>
        <p:spPr>
          <a:xfrm>
            <a:off x="458450" y="3196750"/>
            <a:ext cx="761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4" name="Google Shape;424;p37"/>
          <p:cNvSpPr txBox="1">
            <a:spLocks noGrp="1"/>
          </p:cNvSpPr>
          <p:nvPr>
            <p:ph type="ctrTitle"/>
          </p:nvPr>
        </p:nvSpPr>
        <p:spPr>
          <a:xfrm>
            <a:off x="651333" y="883461"/>
            <a:ext cx="5193506" cy="2291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justLow" rtl="1"/>
            <a:r>
              <a:rPr lang="fa-IR" sz="2000" b="1" dirty="0">
                <a:solidFill>
                  <a:srgbClr val="3194A6"/>
                </a:solidFill>
                <a:cs typeface="B Nazanin" pitchFamily="2" charset="-78"/>
              </a:rPr>
              <a:t> </a:t>
            </a:r>
            <a:r>
              <a:rPr lang="ar-SA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ارزیابی و اولویت‌بندی مخاطرات ایمنی، بهداشتی و زیست </a:t>
            </a:r>
            <a:r>
              <a:rPr lang="fa-IR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محیطی</a:t>
            </a:r>
            <a:r>
              <a:rPr lang="en-US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 (HSE) </a:t>
            </a:r>
            <a:r>
              <a:rPr lang="ar-SA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پالایشگاه گاز ترش با استفاده از مدل تحلیل سلسله مراتبی </a:t>
            </a:r>
            <a:r>
              <a:rPr lang="en-US" sz="2400" b="1" dirty="0">
                <a:solidFill>
                  <a:schemeClr val="bg1">
                    <a:lumMod val="25000"/>
                  </a:schemeClr>
                </a:solidFill>
                <a:cs typeface="B Nazanin" pitchFamily="2" charset="-78"/>
              </a:rPr>
              <a:t>( AHP)</a:t>
            </a:r>
            <a:endParaRPr lang="en-US" sz="1800" dirty="0">
              <a:solidFill>
                <a:schemeClr val="tx2">
                  <a:lumMod val="50000"/>
                </a:schemeClr>
              </a:solidFill>
              <a:cs typeface="B Nazanin" pitchFamily="2" charset="-78"/>
            </a:endParaRPr>
          </a:p>
        </p:txBody>
      </p:sp>
      <p:sp>
        <p:nvSpPr>
          <p:cNvPr id="425" name="Google Shape;425;p37"/>
          <p:cNvSpPr txBox="1">
            <a:spLocks noGrp="1"/>
          </p:cNvSpPr>
          <p:nvPr>
            <p:ph type="subTitle" idx="1"/>
          </p:nvPr>
        </p:nvSpPr>
        <p:spPr>
          <a:xfrm>
            <a:off x="713200" y="3271575"/>
            <a:ext cx="4711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400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مطالعه موردی پالایشگاه پنجم مجتمع گاز </a:t>
            </a:r>
            <a:r>
              <a:rPr lang="ar-SA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پارس جنوبی</a:t>
            </a:r>
            <a:r>
              <a:rPr lang="fa-IR" b="1" dirty="0">
                <a:solidFill>
                  <a:schemeClr val="tx2">
                    <a:lumMod val="50000"/>
                  </a:schemeClr>
                </a:solidFill>
                <a:cs typeface="B Nazanin" pitchFamily="2" charset="-78"/>
              </a:rPr>
              <a:t> عسلویه</a:t>
            </a:r>
            <a:endParaRPr b="1" dirty="0">
              <a:solidFill>
                <a:schemeClr val="tx2">
                  <a:lumMod val="50000"/>
                </a:schemeClr>
              </a:solidFill>
              <a:cs typeface="B Nazanin" pitchFamily="2" charset="-78"/>
            </a:endParaRPr>
          </a:p>
        </p:txBody>
      </p:sp>
      <p:pic>
        <p:nvPicPr>
          <p:cNvPr id="426" name="Google Shape;426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019" r="5028"/>
          <a:stretch/>
        </p:blipFill>
        <p:spPr>
          <a:xfrm>
            <a:off x="6030688" y="536262"/>
            <a:ext cx="2436900" cy="4064400"/>
          </a:xfrm>
          <a:prstGeom prst="roundRect">
            <a:avLst>
              <a:gd name="adj" fmla="val 50000"/>
            </a:avLst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5" name="Google Shape;625;p5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785450" y="2491625"/>
            <a:ext cx="966276" cy="966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6" name="Google Shape;626;p51"/>
          <p:cNvCxnSpPr/>
          <p:nvPr/>
        </p:nvCxnSpPr>
        <p:spPr>
          <a:xfrm rot="10800000">
            <a:off x="455650" y="2491625"/>
            <a:ext cx="465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7" name="Google Shape;627;p51"/>
          <p:cNvSpPr txBox="1">
            <a:spLocks noGrp="1"/>
          </p:cNvSpPr>
          <p:nvPr>
            <p:ph type="title"/>
          </p:nvPr>
        </p:nvSpPr>
        <p:spPr>
          <a:xfrm flipH="1">
            <a:off x="718263" y="2739600"/>
            <a:ext cx="4096625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نقطه شرو</a:t>
            </a:r>
            <a:r>
              <a:rPr lang="fa-IR" sz="6000" dirty="0">
                <a:cs typeface="PT Bold Dusky" panose="02010400000000000000" pitchFamily="2" charset="-78"/>
              </a:rPr>
              <a:t>ع و</a:t>
            </a:r>
            <a:br>
              <a:rPr lang="fa-IR" sz="6000" dirty="0">
                <a:cs typeface="PT Bold Dusky" panose="02010400000000000000" pitchFamily="2" charset="-78"/>
              </a:rPr>
            </a:br>
            <a:r>
              <a:rPr lang="fa-IR" sz="6000" dirty="0">
                <a:cs typeface="PT Bold Dusky" panose="02010400000000000000" pitchFamily="2" charset="-78"/>
              </a:rPr>
              <a:t>پایان   !!!!</a:t>
            </a:r>
            <a:endParaRPr sz="5400" dirty="0"/>
          </a:p>
        </p:txBody>
      </p:sp>
      <p:pic>
        <p:nvPicPr>
          <p:cNvPr id="629" name="Google Shape;629;p5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9293" r="19299"/>
          <a:stretch/>
        </p:blipFill>
        <p:spPr>
          <a:xfrm flipH="1">
            <a:off x="4931938" y="536275"/>
            <a:ext cx="34938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7"/>
          <p:cNvSpPr txBox="1">
            <a:spLocks noGrp="1"/>
          </p:cNvSpPr>
          <p:nvPr>
            <p:ph type="title"/>
          </p:nvPr>
        </p:nvSpPr>
        <p:spPr>
          <a:xfrm>
            <a:off x="6050246" y="364243"/>
            <a:ext cx="227198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اهداف پژوهش</a:t>
            </a:r>
            <a:endParaRPr dirty="0">
              <a:cs typeface="PT Bold Dusky" panose="02010400000000000000" pitchFamily="2" charset="-78"/>
            </a:endParaRPr>
          </a:p>
        </p:txBody>
      </p:sp>
      <p:grpSp>
        <p:nvGrpSpPr>
          <p:cNvPr id="544" name="Group 543">
            <a:extLst>
              <a:ext uri="{FF2B5EF4-FFF2-40B4-BE49-F238E27FC236}">
                <a16:creationId xmlns:a16="http://schemas.microsoft.com/office/drawing/2014/main" id="{28D11944-DFF7-15E0-E301-603B8629D32D}"/>
              </a:ext>
            </a:extLst>
          </p:cNvPr>
          <p:cNvGrpSpPr/>
          <p:nvPr/>
        </p:nvGrpSpPr>
        <p:grpSpPr>
          <a:xfrm>
            <a:off x="6425393" y="1350673"/>
            <a:ext cx="1521697" cy="2316826"/>
            <a:chOff x="7004665" y="1350673"/>
            <a:chExt cx="1521697" cy="2316826"/>
          </a:xfrm>
        </p:grpSpPr>
        <p:grpSp>
          <p:nvGrpSpPr>
            <p:cNvPr id="531" name="Google Shape;5246;p84">
              <a:extLst>
                <a:ext uri="{FF2B5EF4-FFF2-40B4-BE49-F238E27FC236}">
                  <a16:creationId xmlns:a16="http://schemas.microsoft.com/office/drawing/2014/main" id="{4048CE98-52DC-8E80-4655-E2A5BFF415A8}"/>
                </a:ext>
              </a:extLst>
            </p:cNvPr>
            <p:cNvGrpSpPr/>
            <p:nvPr/>
          </p:nvGrpSpPr>
          <p:grpSpPr>
            <a:xfrm>
              <a:off x="7004665" y="1350673"/>
              <a:ext cx="1521697" cy="2316826"/>
              <a:chOff x="1715404" y="1112080"/>
              <a:chExt cx="642270" cy="977984"/>
            </a:xfrm>
          </p:grpSpPr>
          <p:sp>
            <p:nvSpPr>
              <p:cNvPr id="541" name="Google Shape;5247;p84">
                <a:extLst>
                  <a:ext uri="{FF2B5EF4-FFF2-40B4-BE49-F238E27FC236}">
                    <a16:creationId xmlns:a16="http://schemas.microsoft.com/office/drawing/2014/main" id="{D2BB29D6-9E4B-523C-9F0F-D16F4A455253}"/>
                  </a:ext>
                </a:extLst>
              </p:cNvPr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248;p84">
                <a:extLst>
                  <a:ext uri="{FF2B5EF4-FFF2-40B4-BE49-F238E27FC236}">
                    <a16:creationId xmlns:a16="http://schemas.microsoft.com/office/drawing/2014/main" id="{027EF2E6-5C38-4FBB-6D7A-BEEA1F306404}"/>
                  </a:ext>
                </a:extLst>
              </p:cNvPr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" name="Google Shape;5249;p84">
              <a:extLst>
                <a:ext uri="{FF2B5EF4-FFF2-40B4-BE49-F238E27FC236}">
                  <a16:creationId xmlns:a16="http://schemas.microsoft.com/office/drawing/2014/main" id="{C5E0C622-3AF2-2D97-D802-5B8BEE43428E}"/>
                </a:ext>
              </a:extLst>
            </p:cNvPr>
            <p:cNvGrpSpPr/>
            <p:nvPr/>
          </p:nvGrpSpPr>
          <p:grpSpPr>
            <a:xfrm>
              <a:off x="7131474" y="1477468"/>
              <a:ext cx="1268081" cy="2016873"/>
              <a:chOff x="1768927" y="1165603"/>
              <a:chExt cx="535225" cy="851367"/>
            </a:xfrm>
          </p:grpSpPr>
          <p:sp>
            <p:nvSpPr>
              <p:cNvPr id="539" name="Google Shape;5250;p84">
                <a:extLst>
                  <a:ext uri="{FF2B5EF4-FFF2-40B4-BE49-F238E27FC236}">
                    <a16:creationId xmlns:a16="http://schemas.microsoft.com/office/drawing/2014/main" id="{D9EA4233-E9C9-98DB-F7C4-70A0D565D372}"/>
                  </a:ext>
                </a:extLst>
              </p:cNvPr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251;p84">
                <a:extLst>
                  <a:ext uri="{FF2B5EF4-FFF2-40B4-BE49-F238E27FC236}">
                    <a16:creationId xmlns:a16="http://schemas.microsoft.com/office/drawing/2014/main" id="{DA383CD9-81DE-FE50-7465-2104AE1C8734}"/>
                  </a:ext>
                </a:extLst>
              </p:cNvPr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252;p84">
              <a:extLst>
                <a:ext uri="{FF2B5EF4-FFF2-40B4-BE49-F238E27FC236}">
                  <a16:creationId xmlns:a16="http://schemas.microsoft.com/office/drawing/2014/main" id="{E76BF6E9-978B-AF79-1BC4-158E60AF6446}"/>
                </a:ext>
              </a:extLst>
            </p:cNvPr>
            <p:cNvGrpSpPr/>
            <p:nvPr/>
          </p:nvGrpSpPr>
          <p:grpSpPr>
            <a:xfrm>
              <a:off x="7258281" y="1604261"/>
              <a:ext cx="1014465" cy="1702964"/>
              <a:chOff x="1822449" y="1219125"/>
              <a:chExt cx="428180" cy="718859"/>
            </a:xfrm>
          </p:grpSpPr>
          <p:sp>
            <p:nvSpPr>
              <p:cNvPr id="537" name="Google Shape;5253;p84">
                <a:extLst>
                  <a:ext uri="{FF2B5EF4-FFF2-40B4-BE49-F238E27FC236}">
                    <a16:creationId xmlns:a16="http://schemas.microsoft.com/office/drawing/2014/main" id="{0556D842-9644-64AA-FB8B-C615CACFBFFC}"/>
                  </a:ext>
                </a:extLst>
              </p:cNvPr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254;p84">
                <a:extLst>
                  <a:ext uri="{FF2B5EF4-FFF2-40B4-BE49-F238E27FC236}">
                    <a16:creationId xmlns:a16="http://schemas.microsoft.com/office/drawing/2014/main" id="{EB6BC3F8-1582-B53F-47D9-60CC30B3E06E}"/>
                  </a:ext>
                </a:extLst>
              </p:cNvPr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" name="Google Shape;5255;p84">
              <a:extLst>
                <a:ext uri="{FF2B5EF4-FFF2-40B4-BE49-F238E27FC236}">
                  <a16:creationId xmlns:a16="http://schemas.microsoft.com/office/drawing/2014/main" id="{DFA844DC-A621-6FB9-DC96-15C1A6D3B695}"/>
                </a:ext>
              </a:extLst>
            </p:cNvPr>
            <p:cNvGrpSpPr/>
            <p:nvPr/>
          </p:nvGrpSpPr>
          <p:grpSpPr>
            <a:xfrm>
              <a:off x="7385090" y="1731057"/>
              <a:ext cx="760849" cy="1390443"/>
              <a:chOff x="1875972" y="1272649"/>
              <a:chExt cx="321135" cy="586937"/>
            </a:xfrm>
          </p:grpSpPr>
          <p:sp>
            <p:nvSpPr>
              <p:cNvPr id="535" name="Google Shape;5256;p84">
                <a:extLst>
                  <a:ext uri="{FF2B5EF4-FFF2-40B4-BE49-F238E27FC236}">
                    <a16:creationId xmlns:a16="http://schemas.microsoft.com/office/drawing/2014/main" id="{58363EDC-2776-09A3-B1FB-0A83AAF1F256}"/>
                  </a:ext>
                </a:extLst>
              </p:cNvPr>
              <p:cNvSpPr/>
              <p:nvPr/>
            </p:nvSpPr>
            <p:spPr>
              <a:xfrm>
                <a:off x="1875972" y="1272649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257;p84">
                <a:extLst>
                  <a:ext uri="{FF2B5EF4-FFF2-40B4-BE49-F238E27FC236}">
                    <a16:creationId xmlns:a16="http://schemas.microsoft.com/office/drawing/2014/main" id="{CF967148-235C-BC12-FA7A-613E25AFBB3F}"/>
                  </a:ext>
                </a:extLst>
              </p:cNvPr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3" name="TextBox 542">
              <a:extLst>
                <a:ext uri="{FF2B5EF4-FFF2-40B4-BE49-F238E27FC236}">
                  <a16:creationId xmlns:a16="http://schemas.microsoft.com/office/drawing/2014/main" id="{3BB3D045-F88D-D1DD-79D4-F2B7E3FA83F8}"/>
                </a:ext>
              </a:extLst>
            </p:cNvPr>
            <p:cNvSpPr txBox="1"/>
            <p:nvPr/>
          </p:nvSpPr>
          <p:spPr>
            <a:xfrm>
              <a:off x="7468486" y="1762559"/>
              <a:ext cx="634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a-IR" sz="1800" b="1" dirty="0"/>
                <a:t>هدف اصلی</a:t>
              </a:r>
            </a:p>
          </p:txBody>
        </p:sp>
      </p:grpSp>
      <p:sp>
        <p:nvSpPr>
          <p:cNvPr id="545" name="TextBox 544">
            <a:extLst>
              <a:ext uri="{FF2B5EF4-FFF2-40B4-BE49-F238E27FC236}">
                <a16:creationId xmlns:a16="http://schemas.microsoft.com/office/drawing/2014/main" id="{4D1517A9-BC8D-E986-6F7C-F71C7A594974}"/>
              </a:ext>
            </a:extLst>
          </p:cNvPr>
          <p:cNvSpPr txBox="1"/>
          <p:nvPr/>
        </p:nvSpPr>
        <p:spPr>
          <a:xfrm>
            <a:off x="5950046" y="3699659"/>
            <a:ext cx="2664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800" dirty="0"/>
              <a:t>ارزیابی و اولویت‌بندی مخاطرات ایمنی، بهداشتی و زیست محیطی</a:t>
            </a:r>
            <a:br>
              <a:rPr lang="fa-IR" sz="1800" dirty="0"/>
            </a:br>
            <a:r>
              <a:rPr lang="fa-IR" sz="1800" dirty="0"/>
              <a:t>پالایشگاه گاز ترش </a:t>
            </a:r>
          </a:p>
        </p:txBody>
      </p:sp>
      <p:sp>
        <p:nvSpPr>
          <p:cNvPr id="547" name="Google Shape;5068;p84">
            <a:extLst>
              <a:ext uri="{FF2B5EF4-FFF2-40B4-BE49-F238E27FC236}">
                <a16:creationId xmlns:a16="http://schemas.microsoft.com/office/drawing/2014/main" id="{AEB4D8E7-015E-1B5F-9EDD-222C54B67E0D}"/>
              </a:ext>
            </a:extLst>
          </p:cNvPr>
          <p:cNvSpPr/>
          <p:nvPr/>
        </p:nvSpPr>
        <p:spPr>
          <a:xfrm>
            <a:off x="4331600" y="1349223"/>
            <a:ext cx="1521698" cy="586218"/>
          </a:xfrm>
          <a:custGeom>
            <a:avLst/>
            <a:gdLst/>
            <a:ahLst/>
            <a:cxnLst/>
            <a:rect l="l" t="t" r="r" b="b"/>
            <a:pathLst>
              <a:path w="48506" h="18156" extrusionOk="0">
                <a:moveTo>
                  <a:pt x="1" y="1"/>
                </a:moveTo>
                <a:lnTo>
                  <a:pt x="1" y="18156"/>
                </a:lnTo>
                <a:lnTo>
                  <a:pt x="48506" y="18156"/>
                </a:lnTo>
                <a:lnTo>
                  <a:pt x="48506" y="1"/>
                </a:lnTo>
                <a:close/>
              </a:path>
            </a:pathLst>
          </a:custGeom>
          <a:solidFill>
            <a:srgbClr val="B3C3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 rtl="1"/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خطرات </a:t>
            </a:r>
            <a:r>
              <a:rPr lang="fa-IR" sz="14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ایمنی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در پالایشگاه گاز ترش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548" name="Google Shape;5069;p84">
            <a:extLst>
              <a:ext uri="{FF2B5EF4-FFF2-40B4-BE49-F238E27FC236}">
                <a16:creationId xmlns:a16="http://schemas.microsoft.com/office/drawing/2014/main" id="{79403E62-BF58-B98D-8EE4-8115FA63FA4F}"/>
              </a:ext>
            </a:extLst>
          </p:cNvPr>
          <p:cNvSpPr/>
          <p:nvPr/>
        </p:nvSpPr>
        <p:spPr>
          <a:xfrm>
            <a:off x="3848139" y="3412588"/>
            <a:ext cx="2005160" cy="586218"/>
          </a:xfrm>
          <a:custGeom>
            <a:avLst/>
            <a:gdLst/>
            <a:ahLst/>
            <a:cxnLst/>
            <a:rect l="l" t="t" r="r" b="b"/>
            <a:pathLst>
              <a:path w="59233" h="18156" extrusionOk="0">
                <a:moveTo>
                  <a:pt x="1" y="1"/>
                </a:moveTo>
                <a:lnTo>
                  <a:pt x="1" y="18156"/>
                </a:lnTo>
                <a:lnTo>
                  <a:pt x="59233" y="18156"/>
                </a:lnTo>
                <a:lnTo>
                  <a:pt x="59233" y="1"/>
                </a:lnTo>
                <a:close/>
              </a:path>
            </a:pathLst>
          </a:custGeom>
          <a:solidFill>
            <a:srgbClr val="374F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خطرات محیط زیستی در پالایشگاه گاز ترش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49" name="Google Shape;5070;p84">
            <a:extLst>
              <a:ext uri="{FF2B5EF4-FFF2-40B4-BE49-F238E27FC236}">
                <a16:creationId xmlns:a16="http://schemas.microsoft.com/office/drawing/2014/main" id="{B6C57848-3D19-3C85-8D07-803E431C8AC8}"/>
              </a:ext>
            </a:extLst>
          </p:cNvPr>
          <p:cNvSpPr/>
          <p:nvPr/>
        </p:nvSpPr>
        <p:spPr>
          <a:xfrm>
            <a:off x="461415" y="1543115"/>
            <a:ext cx="1812821" cy="586218"/>
          </a:xfrm>
          <a:custGeom>
            <a:avLst/>
            <a:gdLst/>
            <a:ahLst/>
            <a:cxnLst/>
            <a:rect l="l" t="t" r="r" b="b"/>
            <a:pathLst>
              <a:path w="45973" h="18156" extrusionOk="0">
                <a:moveTo>
                  <a:pt x="1" y="0"/>
                </a:moveTo>
                <a:lnTo>
                  <a:pt x="1" y="18156"/>
                </a:lnTo>
                <a:lnTo>
                  <a:pt x="45972" y="18156"/>
                </a:lnTo>
                <a:lnTo>
                  <a:pt x="45972" y="0"/>
                </a:lnTo>
                <a:close/>
              </a:path>
            </a:pathLst>
          </a:custGeom>
          <a:solidFill>
            <a:srgbClr val="8FA1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شناسایی بحرانی ترین واحد ها          در پالایشگاه گاز ترش از نظر خطرات ایمنی</a:t>
            </a:r>
            <a:endParaRPr dirty="0"/>
          </a:p>
        </p:txBody>
      </p:sp>
      <p:sp>
        <p:nvSpPr>
          <p:cNvPr id="550" name="Google Shape;5071;p84">
            <a:extLst>
              <a:ext uri="{FF2B5EF4-FFF2-40B4-BE49-F238E27FC236}">
                <a16:creationId xmlns:a16="http://schemas.microsoft.com/office/drawing/2014/main" id="{3FD76B1E-3251-336F-D13C-86E540D5091B}"/>
              </a:ext>
            </a:extLst>
          </p:cNvPr>
          <p:cNvSpPr/>
          <p:nvPr/>
        </p:nvSpPr>
        <p:spPr>
          <a:xfrm>
            <a:off x="461416" y="2504065"/>
            <a:ext cx="2020968" cy="586251"/>
          </a:xfrm>
          <a:custGeom>
            <a:avLst/>
            <a:gdLst/>
            <a:ahLst/>
            <a:cxnLst/>
            <a:rect l="l" t="t" r="r" b="b"/>
            <a:pathLst>
              <a:path w="60796" h="18157" extrusionOk="0">
                <a:moveTo>
                  <a:pt x="0" y="1"/>
                </a:moveTo>
                <a:lnTo>
                  <a:pt x="0" y="18156"/>
                </a:lnTo>
                <a:lnTo>
                  <a:pt x="60796" y="18156"/>
                </a:lnTo>
                <a:lnTo>
                  <a:pt x="60796" y="1"/>
                </a:ln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    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بهداشتی </a:t>
            </a:r>
            <a:endParaRPr dirty="0"/>
          </a:p>
        </p:txBody>
      </p:sp>
      <p:sp>
        <p:nvSpPr>
          <p:cNvPr id="551" name="Google Shape;5072;p84">
            <a:extLst>
              <a:ext uri="{FF2B5EF4-FFF2-40B4-BE49-F238E27FC236}">
                <a16:creationId xmlns:a16="http://schemas.microsoft.com/office/drawing/2014/main" id="{66502DD8-2829-4CB1-2236-3418248E4E67}"/>
              </a:ext>
            </a:extLst>
          </p:cNvPr>
          <p:cNvSpPr/>
          <p:nvPr/>
        </p:nvSpPr>
        <p:spPr>
          <a:xfrm>
            <a:off x="461416" y="3461567"/>
            <a:ext cx="2563564" cy="596747"/>
          </a:xfrm>
          <a:custGeom>
            <a:avLst/>
            <a:gdLst/>
            <a:ahLst/>
            <a:cxnLst/>
            <a:rect l="l" t="t" r="r" b="b"/>
            <a:pathLst>
              <a:path w="60796" h="18482" extrusionOk="0">
                <a:moveTo>
                  <a:pt x="1" y="0"/>
                </a:moveTo>
                <a:lnTo>
                  <a:pt x="1" y="18482"/>
                </a:lnTo>
                <a:lnTo>
                  <a:pt x="60796" y="18482"/>
                </a:lnTo>
                <a:lnTo>
                  <a:pt x="60796" y="0"/>
                </a:lnTo>
                <a:close/>
              </a:path>
            </a:pathLst>
          </a:custGeom>
          <a:solidFill>
            <a:srgbClr val="DBE3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  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محیط زیستی </a:t>
            </a:r>
            <a:endParaRPr dirty="0"/>
          </a:p>
        </p:txBody>
      </p:sp>
      <p:sp>
        <p:nvSpPr>
          <p:cNvPr id="552" name="Google Shape;5073;p84">
            <a:extLst>
              <a:ext uri="{FF2B5EF4-FFF2-40B4-BE49-F238E27FC236}">
                <a16:creationId xmlns:a16="http://schemas.microsoft.com/office/drawing/2014/main" id="{5B918DAB-F035-928E-4A23-C2CECE8D2F62}"/>
              </a:ext>
            </a:extLst>
          </p:cNvPr>
          <p:cNvSpPr/>
          <p:nvPr/>
        </p:nvSpPr>
        <p:spPr>
          <a:xfrm>
            <a:off x="4339160" y="2406555"/>
            <a:ext cx="1514139" cy="586218"/>
          </a:xfrm>
          <a:custGeom>
            <a:avLst/>
            <a:gdLst/>
            <a:ahLst/>
            <a:cxnLst/>
            <a:rect l="l" t="t" r="r" b="b"/>
            <a:pathLst>
              <a:path w="52763" h="18156" extrusionOk="0">
                <a:moveTo>
                  <a:pt x="0" y="0"/>
                </a:moveTo>
                <a:lnTo>
                  <a:pt x="0" y="18155"/>
                </a:lnTo>
                <a:lnTo>
                  <a:pt x="52763" y="18155"/>
                </a:lnTo>
                <a:lnTo>
                  <a:pt x="52763" y="0"/>
                </a:lnTo>
                <a:close/>
              </a:path>
            </a:pathLst>
          </a:custGeom>
          <a:solidFill>
            <a:srgbClr val="4F67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شناسایی </a:t>
            </a:r>
            <a:r>
              <a:rPr lang="fa-IR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خطرات بهداشتی در پالایشگاه گاز ترش </a:t>
            </a:r>
            <a:endParaRPr dirty="0"/>
          </a:p>
        </p:txBody>
      </p:sp>
      <p:grpSp>
        <p:nvGrpSpPr>
          <p:cNvPr id="553" name="Google Shape;5074;p84">
            <a:extLst>
              <a:ext uri="{FF2B5EF4-FFF2-40B4-BE49-F238E27FC236}">
                <a16:creationId xmlns:a16="http://schemas.microsoft.com/office/drawing/2014/main" id="{A818D48D-FC34-B1DD-BFEA-0E94927E6190}"/>
              </a:ext>
            </a:extLst>
          </p:cNvPr>
          <p:cNvGrpSpPr/>
          <p:nvPr/>
        </p:nvGrpSpPr>
        <p:grpSpPr>
          <a:xfrm>
            <a:off x="2146780" y="905296"/>
            <a:ext cx="2474839" cy="3744534"/>
            <a:chOff x="6808175" y="2078634"/>
            <a:chExt cx="452229" cy="684241"/>
          </a:xfrm>
        </p:grpSpPr>
        <p:sp>
          <p:nvSpPr>
            <p:cNvPr id="554" name="Google Shape;5075;p84">
              <a:extLst>
                <a:ext uri="{FF2B5EF4-FFF2-40B4-BE49-F238E27FC236}">
                  <a16:creationId xmlns:a16="http://schemas.microsoft.com/office/drawing/2014/main" id="{8B7F4963-B29A-045E-8617-8343FCC255EE}"/>
                </a:ext>
              </a:extLst>
            </p:cNvPr>
            <p:cNvSpPr/>
            <p:nvPr/>
          </p:nvSpPr>
          <p:spPr>
            <a:xfrm>
              <a:off x="7165957" y="2159753"/>
              <a:ext cx="94447" cy="107120"/>
            </a:xfrm>
            <a:custGeom>
              <a:avLst/>
              <a:gdLst/>
              <a:ahLst/>
              <a:cxnLst/>
              <a:rect l="l" t="t" r="r" b="b"/>
              <a:pathLst>
                <a:path w="16008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16007" y="18156"/>
                  </a:lnTo>
                  <a:cubicBezTo>
                    <a:pt x="15291" y="11568"/>
                    <a:pt x="12904" y="5350"/>
                    <a:pt x="90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076;p84">
              <a:extLst>
                <a:ext uri="{FF2B5EF4-FFF2-40B4-BE49-F238E27FC236}">
                  <a16:creationId xmlns:a16="http://schemas.microsoft.com/office/drawing/2014/main" id="{A5158CB8-6319-64DD-4F90-9AB29A8669A2}"/>
                </a:ext>
              </a:extLst>
            </p:cNvPr>
            <p:cNvSpPr/>
            <p:nvPr/>
          </p:nvSpPr>
          <p:spPr>
            <a:xfrm>
              <a:off x="7085764" y="2536793"/>
              <a:ext cx="61100" cy="107120"/>
            </a:xfrm>
            <a:custGeom>
              <a:avLst/>
              <a:gdLst/>
              <a:ahLst/>
              <a:cxnLst/>
              <a:rect l="l" t="t" r="r" b="b"/>
              <a:pathLst>
                <a:path w="1035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804" y="18156"/>
                  </a:lnTo>
                  <a:cubicBezTo>
                    <a:pt x="5810" y="18084"/>
                    <a:pt x="5813" y="18013"/>
                    <a:pt x="5813" y="17941"/>
                  </a:cubicBezTo>
                  <a:cubicBezTo>
                    <a:pt x="5815" y="17225"/>
                    <a:pt x="5579" y="16528"/>
                    <a:pt x="5146" y="15958"/>
                  </a:cubicBezTo>
                  <a:cubicBezTo>
                    <a:pt x="5764" y="15144"/>
                    <a:pt x="5967" y="14089"/>
                    <a:pt x="5696" y="13103"/>
                  </a:cubicBezTo>
                  <a:cubicBezTo>
                    <a:pt x="6334" y="11805"/>
                    <a:pt x="6339" y="10352"/>
                    <a:pt x="6343" y="9017"/>
                  </a:cubicBezTo>
                  <a:lnTo>
                    <a:pt x="6343" y="8907"/>
                  </a:lnTo>
                  <a:cubicBezTo>
                    <a:pt x="6346" y="8040"/>
                    <a:pt x="6573" y="6922"/>
                    <a:pt x="6952" y="5914"/>
                  </a:cubicBezTo>
                  <a:cubicBezTo>
                    <a:pt x="7745" y="3797"/>
                    <a:pt x="8890" y="1817"/>
                    <a:pt x="1035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077;p84">
              <a:extLst>
                <a:ext uri="{FF2B5EF4-FFF2-40B4-BE49-F238E27FC236}">
                  <a16:creationId xmlns:a16="http://schemas.microsoft.com/office/drawing/2014/main" id="{C93603DF-EDA4-1F16-9296-C4A86954004B}"/>
                </a:ext>
              </a:extLst>
            </p:cNvPr>
            <p:cNvSpPr/>
            <p:nvPr/>
          </p:nvSpPr>
          <p:spPr>
            <a:xfrm>
              <a:off x="6808175" y="2195183"/>
              <a:ext cx="61325" cy="107120"/>
            </a:xfrm>
            <a:custGeom>
              <a:avLst/>
              <a:gdLst/>
              <a:ahLst/>
              <a:cxnLst/>
              <a:rect l="l" t="t" r="r" b="b"/>
              <a:pathLst>
                <a:path w="10394" h="18156" extrusionOk="0">
                  <a:moveTo>
                    <a:pt x="3660" y="0"/>
                  </a:moveTo>
                  <a:cubicBezTo>
                    <a:pt x="1279" y="5051"/>
                    <a:pt x="19" y="10605"/>
                    <a:pt x="14" y="16353"/>
                  </a:cubicBezTo>
                  <a:cubicBezTo>
                    <a:pt x="11" y="16529"/>
                    <a:pt x="0" y="17161"/>
                    <a:pt x="51" y="18156"/>
                  </a:cubicBezTo>
                  <a:lnTo>
                    <a:pt x="10393" y="18156"/>
                  </a:lnTo>
                  <a:lnTo>
                    <a:pt x="1039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078;p84">
              <a:extLst>
                <a:ext uri="{FF2B5EF4-FFF2-40B4-BE49-F238E27FC236}">
                  <a16:creationId xmlns:a16="http://schemas.microsoft.com/office/drawing/2014/main" id="{034D124E-1944-571F-8437-B0B67F4B9A14}"/>
                </a:ext>
              </a:extLst>
            </p:cNvPr>
            <p:cNvSpPr/>
            <p:nvPr/>
          </p:nvSpPr>
          <p:spPr>
            <a:xfrm>
              <a:off x="6820441" y="2370778"/>
              <a:ext cx="142320" cy="107126"/>
            </a:xfrm>
            <a:custGeom>
              <a:avLst/>
              <a:gdLst/>
              <a:ahLst/>
              <a:cxnLst/>
              <a:rect l="l" t="t" r="r" b="b"/>
              <a:pathLst>
                <a:path w="24122" h="18157" extrusionOk="0">
                  <a:moveTo>
                    <a:pt x="0" y="1"/>
                  </a:moveTo>
                  <a:cubicBezTo>
                    <a:pt x="1532" y="5312"/>
                    <a:pt x="4200" y="11690"/>
                    <a:pt x="8823" y="18156"/>
                  </a:cubicBezTo>
                  <a:lnTo>
                    <a:pt x="24122" y="18156"/>
                  </a:lnTo>
                  <a:lnTo>
                    <a:pt x="24122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079;p84">
              <a:extLst>
                <a:ext uri="{FF2B5EF4-FFF2-40B4-BE49-F238E27FC236}">
                  <a16:creationId xmlns:a16="http://schemas.microsoft.com/office/drawing/2014/main" id="{02411E1A-A27F-6555-3467-35AF63E4D1CE}"/>
                </a:ext>
              </a:extLst>
            </p:cNvPr>
            <p:cNvSpPr/>
            <p:nvPr/>
          </p:nvSpPr>
          <p:spPr>
            <a:xfrm>
              <a:off x="6929774" y="2545743"/>
              <a:ext cx="74092" cy="109044"/>
            </a:xfrm>
            <a:custGeom>
              <a:avLst/>
              <a:gdLst/>
              <a:ahLst/>
              <a:cxnLst/>
              <a:rect l="l" t="t" r="r" b="b"/>
              <a:pathLst>
                <a:path w="12558" h="18482" extrusionOk="0">
                  <a:moveTo>
                    <a:pt x="0" y="0"/>
                  </a:moveTo>
                  <a:cubicBezTo>
                    <a:pt x="938" y="1387"/>
                    <a:pt x="1707" y="2855"/>
                    <a:pt x="2285" y="4397"/>
                  </a:cubicBezTo>
                  <a:cubicBezTo>
                    <a:pt x="2664" y="5405"/>
                    <a:pt x="2891" y="6523"/>
                    <a:pt x="2895" y="7390"/>
                  </a:cubicBezTo>
                  <a:lnTo>
                    <a:pt x="2895" y="7500"/>
                  </a:lnTo>
                  <a:cubicBezTo>
                    <a:pt x="2898" y="8835"/>
                    <a:pt x="2904" y="10288"/>
                    <a:pt x="3541" y="11586"/>
                  </a:cubicBezTo>
                  <a:cubicBezTo>
                    <a:pt x="3270" y="12572"/>
                    <a:pt x="3473" y="13627"/>
                    <a:pt x="4092" y="14441"/>
                  </a:cubicBezTo>
                  <a:cubicBezTo>
                    <a:pt x="3202" y="15613"/>
                    <a:pt x="3202" y="17235"/>
                    <a:pt x="4092" y="18407"/>
                  </a:cubicBezTo>
                  <a:cubicBezTo>
                    <a:pt x="4072" y="18431"/>
                    <a:pt x="4057" y="18457"/>
                    <a:pt x="4039" y="18482"/>
                  </a:cubicBezTo>
                  <a:lnTo>
                    <a:pt x="12558" y="18482"/>
                  </a:lnTo>
                  <a:lnTo>
                    <a:pt x="1255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080;p84">
              <a:extLst>
                <a:ext uri="{FF2B5EF4-FFF2-40B4-BE49-F238E27FC236}">
                  <a16:creationId xmlns:a16="http://schemas.microsoft.com/office/drawing/2014/main" id="{42E43924-5CFF-A2DF-B49D-31AD3C7A1149}"/>
                </a:ext>
              </a:extLst>
            </p:cNvPr>
            <p:cNvSpPr/>
            <p:nvPr/>
          </p:nvSpPr>
          <p:spPr>
            <a:xfrm>
              <a:off x="7155838" y="2352960"/>
              <a:ext cx="98377" cy="107120"/>
            </a:xfrm>
            <a:custGeom>
              <a:avLst/>
              <a:gdLst/>
              <a:ahLst/>
              <a:cxnLst/>
              <a:rect l="l" t="t" r="r" b="b"/>
              <a:pathLst>
                <a:path w="16674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9101" y="18155"/>
                  </a:lnTo>
                  <a:cubicBezTo>
                    <a:pt x="13299" y="11475"/>
                    <a:pt x="15509" y="5056"/>
                    <a:pt x="166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" name="Google Shape;5081;p84">
              <a:extLst>
                <a:ext uri="{FF2B5EF4-FFF2-40B4-BE49-F238E27FC236}">
                  <a16:creationId xmlns:a16="http://schemas.microsoft.com/office/drawing/2014/main" id="{08083CDC-9B21-01B3-B801-DF922B3F76D9}"/>
                </a:ext>
              </a:extLst>
            </p:cNvPr>
            <p:cNvGrpSpPr/>
            <p:nvPr/>
          </p:nvGrpSpPr>
          <p:grpSpPr>
            <a:xfrm>
              <a:off x="6821586" y="2078634"/>
              <a:ext cx="426871" cy="684241"/>
              <a:chOff x="6821586" y="2078634"/>
              <a:chExt cx="426871" cy="684241"/>
            </a:xfrm>
          </p:grpSpPr>
          <p:grpSp>
            <p:nvGrpSpPr>
              <p:cNvPr id="561" name="Google Shape;5082;p84">
                <a:extLst>
                  <a:ext uri="{FF2B5EF4-FFF2-40B4-BE49-F238E27FC236}">
                    <a16:creationId xmlns:a16="http://schemas.microsoft.com/office/drawing/2014/main" id="{9B4BC74E-BAFE-3199-0B5B-3C2B7AA28B52}"/>
                  </a:ext>
                </a:extLst>
              </p:cNvPr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sp>
              <p:nvSpPr>
                <p:cNvPr id="568" name="Google Shape;5083;p84">
                  <a:extLst>
                    <a:ext uri="{FF2B5EF4-FFF2-40B4-BE49-F238E27FC236}">
                      <a16:creationId xmlns:a16="http://schemas.microsoft.com/office/drawing/2014/main" id="{BEF6BDB8-32ED-0C02-9A91-21CB39052DB1}"/>
                    </a:ext>
                  </a:extLst>
                </p:cNvPr>
                <p:cNvSpPr/>
                <p:nvPr/>
              </p:nvSpPr>
              <p:spPr>
                <a:xfrm>
                  <a:off x="6990036" y="2693797"/>
                  <a:ext cx="89963" cy="69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8" h="11708" extrusionOk="0">
                      <a:moveTo>
                        <a:pt x="1" y="0"/>
                      </a:moveTo>
                      <a:lnTo>
                        <a:pt x="1" y="4083"/>
                      </a:lnTo>
                      <a:cubicBezTo>
                        <a:pt x="1" y="8276"/>
                        <a:pt x="3430" y="11707"/>
                        <a:pt x="7623" y="11707"/>
                      </a:cubicBezTo>
                      <a:cubicBezTo>
                        <a:pt x="11816" y="11707"/>
                        <a:pt x="15247" y="8276"/>
                        <a:pt x="15247" y="4083"/>
                      </a:cubicBezTo>
                      <a:lnTo>
                        <a:pt x="15247" y="0"/>
                      </a:ln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084;p84">
                  <a:extLst>
                    <a:ext uri="{FF2B5EF4-FFF2-40B4-BE49-F238E27FC236}">
                      <a16:creationId xmlns:a16="http://schemas.microsoft.com/office/drawing/2014/main" id="{119147E0-89C1-16B3-C809-9A5A02B2668E}"/>
                    </a:ext>
                  </a:extLst>
                </p:cNvPr>
                <p:cNvSpPr/>
                <p:nvPr/>
              </p:nvSpPr>
              <p:spPr>
                <a:xfrm>
                  <a:off x="6968649" y="2671926"/>
                  <a:ext cx="132738" cy="72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2324" extrusionOk="0">
                      <a:moveTo>
                        <a:pt x="1" y="0"/>
                      </a:moveTo>
                      <a:lnTo>
                        <a:pt x="1" y="2864"/>
                      </a:lnTo>
                      <a:cubicBezTo>
                        <a:pt x="1" y="8528"/>
                        <a:pt x="10476" y="12324"/>
                        <a:pt x="11248" y="12324"/>
                      </a:cubicBezTo>
                      <a:cubicBezTo>
                        <a:pt x="12022" y="12324"/>
                        <a:pt x="22498" y="7684"/>
                        <a:pt x="22498" y="2864"/>
                      </a:cubicBezTo>
                      <a:lnTo>
                        <a:pt x="2249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085;p84">
                  <a:extLst>
                    <a:ext uri="{FF2B5EF4-FFF2-40B4-BE49-F238E27FC236}">
                      <a16:creationId xmlns:a16="http://schemas.microsoft.com/office/drawing/2014/main" id="{5BE84C7C-FA0B-F1CA-641F-00114D43F1EB}"/>
                    </a:ext>
                  </a:extLst>
                </p:cNvPr>
                <p:cNvSpPr/>
                <p:nvPr/>
              </p:nvSpPr>
              <p:spPr>
                <a:xfrm>
                  <a:off x="6968649" y="2679891"/>
                  <a:ext cx="132738" cy="64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0974" extrusionOk="0">
                      <a:moveTo>
                        <a:pt x="1" y="1"/>
                      </a:moveTo>
                      <a:lnTo>
                        <a:pt x="1" y="1514"/>
                      </a:lnTo>
                      <a:cubicBezTo>
                        <a:pt x="1" y="7178"/>
                        <a:pt x="10476" y="10974"/>
                        <a:pt x="11248" y="10974"/>
                      </a:cubicBezTo>
                      <a:cubicBezTo>
                        <a:pt x="12022" y="10974"/>
                        <a:pt x="22498" y="6335"/>
                        <a:pt x="22498" y="1514"/>
                      </a:cubicBezTo>
                      <a:lnTo>
                        <a:pt x="22498" y="1"/>
                      </a:lnTo>
                      <a:cubicBezTo>
                        <a:pt x="22498" y="4821"/>
                        <a:pt x="12022" y="9459"/>
                        <a:pt x="11248" y="9459"/>
                      </a:cubicBezTo>
                      <a:cubicBezTo>
                        <a:pt x="10476" y="9459"/>
                        <a:pt x="1" y="5665"/>
                        <a:pt x="1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086;p84">
                  <a:extLst>
                    <a:ext uri="{FF2B5EF4-FFF2-40B4-BE49-F238E27FC236}">
                      <a16:creationId xmlns:a16="http://schemas.microsoft.com/office/drawing/2014/main" id="{738A6C44-C396-5EA9-1ED4-85ED14B5C5E7}"/>
                    </a:ext>
                  </a:extLst>
                </p:cNvPr>
                <p:cNvSpPr/>
                <p:nvPr/>
              </p:nvSpPr>
              <p:spPr>
                <a:xfrm>
                  <a:off x="6969091" y="2693467"/>
                  <a:ext cx="131729" cy="1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7" h="1994" extrusionOk="0">
                      <a:moveTo>
                        <a:pt x="52" y="1"/>
                      </a:moveTo>
                      <a:cubicBezTo>
                        <a:pt x="34" y="1"/>
                        <a:pt x="18" y="4"/>
                        <a:pt x="1" y="4"/>
                      </a:cubicBezTo>
                      <a:cubicBezTo>
                        <a:pt x="122" y="701"/>
                        <a:pt x="392" y="1367"/>
                        <a:pt x="778" y="1994"/>
                      </a:cubicBezTo>
                      <a:lnTo>
                        <a:pt x="21362" y="1994"/>
                      </a:lnTo>
                      <a:cubicBezTo>
                        <a:pt x="21834" y="1347"/>
                        <a:pt x="22173" y="680"/>
                        <a:pt x="22326" y="2"/>
                      </a:cubicBezTo>
                      <a:cubicBezTo>
                        <a:pt x="22316" y="2"/>
                        <a:pt x="22307" y="1"/>
                        <a:pt x="22297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087;p84">
                  <a:extLst>
                    <a:ext uri="{FF2B5EF4-FFF2-40B4-BE49-F238E27FC236}">
                      <a16:creationId xmlns:a16="http://schemas.microsoft.com/office/drawing/2014/main" id="{AE230D45-42FF-0810-6BAB-8A669BF0B7BE}"/>
                    </a:ext>
                  </a:extLst>
                </p:cNvPr>
                <p:cNvSpPr/>
                <p:nvPr/>
              </p:nvSpPr>
              <p:spPr>
                <a:xfrm>
                  <a:off x="6821586" y="2078634"/>
                  <a:ext cx="426871" cy="544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51" h="92321" extrusionOk="0">
                      <a:moveTo>
                        <a:pt x="36174" y="1"/>
                      </a:moveTo>
                      <a:cubicBezTo>
                        <a:pt x="16216" y="1"/>
                        <a:pt x="37" y="16180"/>
                        <a:pt x="37" y="36140"/>
                      </a:cubicBezTo>
                      <a:cubicBezTo>
                        <a:pt x="37" y="36140"/>
                        <a:pt x="0" y="37141"/>
                        <a:pt x="140" y="38891"/>
                      </a:cubicBezTo>
                      <a:cubicBezTo>
                        <a:pt x="143" y="38928"/>
                        <a:pt x="147" y="38965"/>
                        <a:pt x="149" y="39003"/>
                      </a:cubicBezTo>
                      <a:cubicBezTo>
                        <a:pt x="164" y="39192"/>
                        <a:pt x="182" y="39386"/>
                        <a:pt x="201" y="39590"/>
                      </a:cubicBezTo>
                      <a:cubicBezTo>
                        <a:pt x="222" y="39817"/>
                        <a:pt x="246" y="40044"/>
                        <a:pt x="273" y="40271"/>
                      </a:cubicBezTo>
                      <a:cubicBezTo>
                        <a:pt x="281" y="40354"/>
                        <a:pt x="292" y="40436"/>
                        <a:pt x="301" y="40521"/>
                      </a:cubicBezTo>
                      <a:cubicBezTo>
                        <a:pt x="313" y="40621"/>
                        <a:pt x="325" y="40722"/>
                        <a:pt x="337" y="40822"/>
                      </a:cubicBezTo>
                      <a:cubicBezTo>
                        <a:pt x="1211" y="47845"/>
                        <a:pt x="4544" y="61615"/>
                        <a:pt x="17111" y="74112"/>
                      </a:cubicBezTo>
                      <a:cubicBezTo>
                        <a:pt x="19581" y="76568"/>
                        <a:pt x="21548" y="79501"/>
                        <a:pt x="22771" y="82763"/>
                      </a:cubicBezTo>
                      <a:cubicBezTo>
                        <a:pt x="23307" y="84192"/>
                        <a:pt x="23522" y="85567"/>
                        <a:pt x="23526" y="86552"/>
                      </a:cubicBezTo>
                      <a:cubicBezTo>
                        <a:pt x="23540" y="90527"/>
                        <a:pt x="23421" y="92321"/>
                        <a:pt x="36174" y="92321"/>
                      </a:cubicBezTo>
                      <a:cubicBezTo>
                        <a:pt x="48929" y="92321"/>
                        <a:pt x="48811" y="90527"/>
                        <a:pt x="48825" y="86552"/>
                      </a:cubicBezTo>
                      <a:cubicBezTo>
                        <a:pt x="48828" y="85567"/>
                        <a:pt x="49043" y="84192"/>
                        <a:pt x="49579" y="82763"/>
                      </a:cubicBezTo>
                      <a:cubicBezTo>
                        <a:pt x="50802" y="79501"/>
                        <a:pt x="52769" y="76568"/>
                        <a:pt x="55240" y="74112"/>
                      </a:cubicBezTo>
                      <a:cubicBezTo>
                        <a:pt x="67806" y="61615"/>
                        <a:pt x="71138" y="47845"/>
                        <a:pt x="72011" y="40822"/>
                      </a:cubicBezTo>
                      <a:cubicBezTo>
                        <a:pt x="72025" y="40722"/>
                        <a:pt x="72038" y="40621"/>
                        <a:pt x="72050" y="40521"/>
                      </a:cubicBezTo>
                      <a:cubicBezTo>
                        <a:pt x="72059" y="40436"/>
                        <a:pt x="72069" y="40354"/>
                        <a:pt x="72078" y="40271"/>
                      </a:cubicBezTo>
                      <a:cubicBezTo>
                        <a:pt x="72104" y="40044"/>
                        <a:pt x="72127" y="39817"/>
                        <a:pt x="72149" y="39590"/>
                      </a:cubicBezTo>
                      <a:cubicBezTo>
                        <a:pt x="72169" y="39386"/>
                        <a:pt x="72186" y="39192"/>
                        <a:pt x="72202" y="39003"/>
                      </a:cubicBezTo>
                      <a:cubicBezTo>
                        <a:pt x="72205" y="38966"/>
                        <a:pt x="72207" y="38928"/>
                        <a:pt x="72211" y="38891"/>
                      </a:cubicBezTo>
                      <a:cubicBezTo>
                        <a:pt x="72350" y="37141"/>
                        <a:pt x="72314" y="36140"/>
                        <a:pt x="72314" y="36140"/>
                      </a:cubicBezTo>
                      <a:cubicBezTo>
                        <a:pt x="72314" y="16180"/>
                        <a:pt x="56134" y="1"/>
                        <a:pt x="36174" y="1"/>
                      </a:cubicBezTo>
                      <a:close/>
                    </a:path>
                  </a:pathLst>
                </a:custGeom>
                <a:solidFill>
                  <a:srgbClr val="FEFEF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088;p84">
                  <a:extLst>
                    <a:ext uri="{FF2B5EF4-FFF2-40B4-BE49-F238E27FC236}">
                      <a16:creationId xmlns:a16="http://schemas.microsoft.com/office/drawing/2014/main" id="{4DB5FF65-93A9-2093-B266-67528E1CAD5E}"/>
                    </a:ext>
                  </a:extLst>
                </p:cNvPr>
                <p:cNvSpPr/>
                <p:nvPr/>
              </p:nvSpPr>
              <p:spPr>
                <a:xfrm>
                  <a:off x="6984514" y="2448953"/>
                  <a:ext cx="101008" cy="1644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0" h="27866" extrusionOk="0">
                      <a:moveTo>
                        <a:pt x="1" y="0"/>
                      </a:moveTo>
                      <a:lnTo>
                        <a:pt x="4920" y="27866"/>
                      </a:lnTo>
                      <a:lnTo>
                        <a:pt x="12200" y="27866"/>
                      </a:lnTo>
                      <a:lnTo>
                        <a:pt x="17120" y="0"/>
                      </a:lnTo>
                      <a:close/>
                    </a:path>
                  </a:pathLst>
                </a:custGeom>
                <a:solidFill>
                  <a:srgbClr val="EDF1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089;p84">
                  <a:extLst>
                    <a:ext uri="{FF2B5EF4-FFF2-40B4-BE49-F238E27FC236}">
                      <a16:creationId xmlns:a16="http://schemas.microsoft.com/office/drawing/2014/main" id="{BCFDC53F-BED7-BCC4-4239-CE05D8871BA4}"/>
                    </a:ext>
                  </a:extLst>
                </p:cNvPr>
                <p:cNvSpPr/>
                <p:nvPr/>
              </p:nvSpPr>
              <p:spPr>
                <a:xfrm>
                  <a:off x="6984514" y="2448953"/>
                  <a:ext cx="101008" cy="14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0" h="23892" extrusionOk="0">
                      <a:moveTo>
                        <a:pt x="1" y="0"/>
                      </a:moveTo>
                      <a:lnTo>
                        <a:pt x="4218" y="23891"/>
                      </a:lnTo>
                      <a:lnTo>
                        <a:pt x="12902" y="23891"/>
                      </a:lnTo>
                      <a:lnTo>
                        <a:pt x="17120" y="0"/>
                      </a:ln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090;p84">
                  <a:extLst>
                    <a:ext uri="{FF2B5EF4-FFF2-40B4-BE49-F238E27FC236}">
                      <a16:creationId xmlns:a16="http://schemas.microsoft.com/office/drawing/2014/main" id="{C86F6B65-E4B5-B907-83B8-108A65A611DD}"/>
                    </a:ext>
                  </a:extLst>
                </p:cNvPr>
                <p:cNvSpPr/>
                <p:nvPr/>
              </p:nvSpPr>
              <p:spPr>
                <a:xfrm>
                  <a:off x="7012451" y="2607162"/>
                  <a:ext cx="45141" cy="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1" h="1051" extrusionOk="0">
                      <a:moveTo>
                        <a:pt x="0" y="1"/>
                      </a:moveTo>
                      <a:lnTo>
                        <a:pt x="185" y="1051"/>
                      </a:lnTo>
                      <a:lnTo>
                        <a:pt x="7465" y="1051"/>
                      </a:lnTo>
                      <a:lnTo>
                        <a:pt x="7650" y="1"/>
                      </a:ln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091;p84">
                  <a:extLst>
                    <a:ext uri="{FF2B5EF4-FFF2-40B4-BE49-F238E27FC236}">
                      <a16:creationId xmlns:a16="http://schemas.microsoft.com/office/drawing/2014/main" id="{0AA214F2-3235-976C-4CE0-F0590A48E39A}"/>
                    </a:ext>
                  </a:extLst>
                </p:cNvPr>
                <p:cNvSpPr/>
                <p:nvPr/>
              </p:nvSpPr>
              <p:spPr>
                <a:xfrm>
                  <a:off x="6968649" y="2664244"/>
                  <a:ext cx="132738" cy="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1" extrusionOk="0">
                      <a:moveTo>
                        <a:pt x="93" y="1"/>
                      </a:moveTo>
                      <a:cubicBezTo>
                        <a:pt x="43" y="1"/>
                        <a:pt x="1" y="43"/>
                        <a:pt x="1" y="95"/>
                      </a:cubicBezTo>
                      <a:lnTo>
                        <a:pt x="1" y="4176"/>
                      </a:lnTo>
                      <a:cubicBezTo>
                        <a:pt x="1" y="4229"/>
                        <a:pt x="43" y="4270"/>
                        <a:pt x="93" y="4270"/>
                      </a:cubicBezTo>
                      <a:lnTo>
                        <a:pt x="22405" y="4270"/>
                      </a:lnTo>
                      <a:cubicBezTo>
                        <a:pt x="22456" y="4270"/>
                        <a:pt x="22498" y="4229"/>
                        <a:pt x="22498" y="4176"/>
                      </a:cubicBezTo>
                      <a:lnTo>
                        <a:pt x="22498" y="95"/>
                      </a:lnTo>
                      <a:cubicBezTo>
                        <a:pt x="22498" y="43"/>
                        <a:pt x="22456" y="1"/>
                        <a:pt x="22405" y="1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092;p84">
                  <a:extLst>
                    <a:ext uri="{FF2B5EF4-FFF2-40B4-BE49-F238E27FC236}">
                      <a16:creationId xmlns:a16="http://schemas.microsoft.com/office/drawing/2014/main" id="{14DA5675-51A0-E461-7D5C-BDF89C1591FE}"/>
                    </a:ext>
                  </a:extLst>
                </p:cNvPr>
                <p:cNvSpPr/>
                <p:nvPr/>
              </p:nvSpPr>
              <p:spPr>
                <a:xfrm>
                  <a:off x="6968649" y="2667389"/>
                  <a:ext cx="132738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6" extrusionOk="0">
                      <a:moveTo>
                        <a:pt x="22185" y="1"/>
                      </a:moveTo>
                      <a:lnTo>
                        <a:pt x="314" y="2"/>
                      </a:lnTo>
                      <a:cubicBezTo>
                        <a:pt x="113" y="247"/>
                        <a:pt x="3" y="556"/>
                        <a:pt x="1" y="874"/>
                      </a:cubicBezTo>
                      <a:lnTo>
                        <a:pt x="1" y="1880"/>
                      </a:lnTo>
                      <a:cubicBezTo>
                        <a:pt x="1" y="1915"/>
                        <a:pt x="8" y="1948"/>
                        <a:pt x="11" y="1983"/>
                      </a:cubicBezTo>
                      <a:cubicBezTo>
                        <a:pt x="48" y="1990"/>
                        <a:pt x="88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0" y="1994"/>
                        <a:pt x="22449" y="1990"/>
                        <a:pt x="22487" y="1983"/>
                      </a:cubicBezTo>
                      <a:cubicBezTo>
                        <a:pt x="22491" y="1948"/>
                        <a:pt x="22498" y="1915"/>
                        <a:pt x="22498" y="1880"/>
                      </a:cubicBezTo>
                      <a:lnTo>
                        <a:pt x="22498" y="872"/>
                      </a:lnTo>
                      <a:cubicBezTo>
                        <a:pt x="22496" y="554"/>
                        <a:pt x="22386" y="247"/>
                        <a:pt x="22185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093;p84">
                  <a:extLst>
                    <a:ext uri="{FF2B5EF4-FFF2-40B4-BE49-F238E27FC236}">
                      <a16:creationId xmlns:a16="http://schemas.microsoft.com/office/drawing/2014/main" id="{2BBF059E-BD1D-B513-3F4C-4D5368767CCB}"/>
                    </a:ext>
                  </a:extLst>
                </p:cNvPr>
                <p:cNvSpPr/>
                <p:nvPr/>
              </p:nvSpPr>
              <p:spPr>
                <a:xfrm>
                  <a:off x="6963510" y="2683549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46" y="1"/>
                      </a:moveTo>
                      <a:cubicBezTo>
                        <a:pt x="19" y="1"/>
                        <a:pt x="0" y="22"/>
                        <a:pt x="0" y="46"/>
                      </a:cubicBezTo>
                      <a:lnTo>
                        <a:pt x="0" y="1951"/>
                      </a:lnTo>
                      <a:cubicBezTo>
                        <a:pt x="0" y="1975"/>
                        <a:pt x="19" y="1996"/>
                        <a:pt x="46" y="1996"/>
                      </a:cubicBezTo>
                      <a:lnTo>
                        <a:pt x="24195" y="1996"/>
                      </a:lnTo>
                      <a:cubicBezTo>
                        <a:pt x="24219" y="1996"/>
                        <a:pt x="24240" y="1975"/>
                        <a:pt x="24240" y="1951"/>
                      </a:cubicBezTo>
                      <a:lnTo>
                        <a:pt x="24240" y="46"/>
                      </a:lnTo>
                      <a:cubicBezTo>
                        <a:pt x="24240" y="22"/>
                        <a:pt x="24219" y="1"/>
                        <a:pt x="24195" y="1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094;p84">
                  <a:extLst>
                    <a:ext uri="{FF2B5EF4-FFF2-40B4-BE49-F238E27FC236}">
                      <a16:creationId xmlns:a16="http://schemas.microsoft.com/office/drawing/2014/main" id="{1D73B358-EEEB-1C59-8029-63148C5F2376}"/>
                    </a:ext>
                  </a:extLst>
                </p:cNvPr>
                <p:cNvSpPr/>
                <p:nvPr/>
              </p:nvSpPr>
              <p:spPr>
                <a:xfrm>
                  <a:off x="6968649" y="2642639"/>
                  <a:ext cx="132738" cy="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1" extrusionOk="0">
                      <a:moveTo>
                        <a:pt x="93" y="1"/>
                      </a:moveTo>
                      <a:cubicBezTo>
                        <a:pt x="43" y="1"/>
                        <a:pt x="1" y="43"/>
                        <a:pt x="1" y="95"/>
                      </a:cubicBezTo>
                      <a:lnTo>
                        <a:pt x="1" y="4176"/>
                      </a:lnTo>
                      <a:cubicBezTo>
                        <a:pt x="1" y="4229"/>
                        <a:pt x="43" y="4271"/>
                        <a:pt x="93" y="4271"/>
                      </a:cubicBezTo>
                      <a:lnTo>
                        <a:pt x="22405" y="4271"/>
                      </a:lnTo>
                      <a:cubicBezTo>
                        <a:pt x="22456" y="4271"/>
                        <a:pt x="22498" y="4229"/>
                        <a:pt x="22498" y="4176"/>
                      </a:cubicBezTo>
                      <a:lnTo>
                        <a:pt x="22498" y="95"/>
                      </a:lnTo>
                      <a:cubicBezTo>
                        <a:pt x="22498" y="43"/>
                        <a:pt x="22456" y="1"/>
                        <a:pt x="22405" y="1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095;p84">
                  <a:extLst>
                    <a:ext uri="{FF2B5EF4-FFF2-40B4-BE49-F238E27FC236}">
                      <a16:creationId xmlns:a16="http://schemas.microsoft.com/office/drawing/2014/main" id="{36604590-68D0-81D2-96F3-EBAB85B75B4F}"/>
                    </a:ext>
                  </a:extLst>
                </p:cNvPr>
                <p:cNvSpPr/>
                <p:nvPr/>
              </p:nvSpPr>
              <p:spPr>
                <a:xfrm>
                  <a:off x="6968649" y="2643990"/>
                  <a:ext cx="132738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6" extrusionOk="0">
                      <a:moveTo>
                        <a:pt x="642" y="1"/>
                      </a:moveTo>
                      <a:cubicBezTo>
                        <a:pt x="242" y="259"/>
                        <a:pt x="1" y="701"/>
                        <a:pt x="1" y="1177"/>
                      </a:cubicBezTo>
                      <a:lnTo>
                        <a:pt x="1" y="1984"/>
                      </a:lnTo>
                      <a:cubicBezTo>
                        <a:pt x="41" y="1991"/>
                        <a:pt x="83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4" y="1994"/>
                        <a:pt x="22456" y="1991"/>
                        <a:pt x="22498" y="1984"/>
                      </a:cubicBezTo>
                      <a:lnTo>
                        <a:pt x="22498" y="1177"/>
                      </a:lnTo>
                      <a:cubicBezTo>
                        <a:pt x="22496" y="701"/>
                        <a:pt x="22255" y="259"/>
                        <a:pt x="21856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096;p84">
                  <a:extLst>
                    <a:ext uri="{FF2B5EF4-FFF2-40B4-BE49-F238E27FC236}">
                      <a16:creationId xmlns:a16="http://schemas.microsoft.com/office/drawing/2014/main" id="{2E21F88B-C10F-1129-F98D-3B47E7756DF1}"/>
                    </a:ext>
                  </a:extLst>
                </p:cNvPr>
                <p:cNvSpPr/>
                <p:nvPr/>
              </p:nvSpPr>
              <p:spPr>
                <a:xfrm>
                  <a:off x="6963510" y="2660156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998" y="0"/>
                      </a:moveTo>
                      <a:cubicBezTo>
                        <a:pt x="447" y="2"/>
                        <a:pt x="2" y="447"/>
                        <a:pt x="0" y="998"/>
                      </a:cubicBezTo>
                      <a:cubicBezTo>
                        <a:pt x="2" y="1548"/>
                        <a:pt x="447" y="1993"/>
                        <a:pt x="998" y="1995"/>
                      </a:cubicBezTo>
                      <a:lnTo>
                        <a:pt x="23243" y="1995"/>
                      </a:lnTo>
                      <a:cubicBezTo>
                        <a:pt x="23793" y="1993"/>
                        <a:pt x="24239" y="1548"/>
                        <a:pt x="24240" y="998"/>
                      </a:cubicBezTo>
                      <a:cubicBezTo>
                        <a:pt x="24239" y="447"/>
                        <a:pt x="23793" y="2"/>
                        <a:pt x="23243" y="0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097;p84">
                  <a:extLst>
                    <a:ext uri="{FF2B5EF4-FFF2-40B4-BE49-F238E27FC236}">
                      <a16:creationId xmlns:a16="http://schemas.microsoft.com/office/drawing/2014/main" id="{FF8DF8AB-3819-3114-8A9B-D5EDFEDF2D47}"/>
                    </a:ext>
                  </a:extLst>
                </p:cNvPr>
                <p:cNvSpPr/>
                <p:nvPr/>
              </p:nvSpPr>
              <p:spPr>
                <a:xfrm>
                  <a:off x="6968649" y="2617451"/>
                  <a:ext cx="132738" cy="25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4270" extrusionOk="0">
                      <a:moveTo>
                        <a:pt x="93" y="0"/>
                      </a:moveTo>
                      <a:cubicBezTo>
                        <a:pt x="43" y="0"/>
                        <a:pt x="1" y="42"/>
                        <a:pt x="1" y="94"/>
                      </a:cubicBezTo>
                      <a:lnTo>
                        <a:pt x="1" y="4176"/>
                      </a:lnTo>
                      <a:cubicBezTo>
                        <a:pt x="1" y="4228"/>
                        <a:pt x="43" y="4270"/>
                        <a:pt x="93" y="4270"/>
                      </a:cubicBezTo>
                      <a:lnTo>
                        <a:pt x="22405" y="4270"/>
                      </a:lnTo>
                      <a:cubicBezTo>
                        <a:pt x="22456" y="4270"/>
                        <a:pt x="22498" y="4228"/>
                        <a:pt x="22498" y="4176"/>
                      </a:cubicBezTo>
                      <a:lnTo>
                        <a:pt x="22498" y="94"/>
                      </a:lnTo>
                      <a:cubicBezTo>
                        <a:pt x="22498" y="42"/>
                        <a:pt x="22456" y="0"/>
                        <a:pt x="22405" y="0"/>
                      </a:cubicBez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098;p84">
                  <a:extLst>
                    <a:ext uri="{FF2B5EF4-FFF2-40B4-BE49-F238E27FC236}">
                      <a16:creationId xmlns:a16="http://schemas.microsoft.com/office/drawing/2014/main" id="{7EE3F59A-DC48-0A4A-61D2-1D4FD84CB2F2}"/>
                    </a:ext>
                  </a:extLst>
                </p:cNvPr>
                <p:cNvSpPr/>
                <p:nvPr/>
              </p:nvSpPr>
              <p:spPr>
                <a:xfrm>
                  <a:off x="6968649" y="2620590"/>
                  <a:ext cx="132738" cy="1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8" h="1997" extrusionOk="0">
                      <a:moveTo>
                        <a:pt x="314" y="1"/>
                      </a:moveTo>
                      <a:cubicBezTo>
                        <a:pt x="113" y="247"/>
                        <a:pt x="3" y="555"/>
                        <a:pt x="1" y="873"/>
                      </a:cubicBezTo>
                      <a:lnTo>
                        <a:pt x="1" y="1982"/>
                      </a:lnTo>
                      <a:cubicBezTo>
                        <a:pt x="41" y="1989"/>
                        <a:pt x="83" y="1994"/>
                        <a:pt x="127" y="1996"/>
                      </a:cubicBezTo>
                      <a:lnTo>
                        <a:pt x="22372" y="1996"/>
                      </a:lnTo>
                      <a:cubicBezTo>
                        <a:pt x="22414" y="1994"/>
                        <a:pt x="22456" y="1989"/>
                        <a:pt x="22498" y="1982"/>
                      </a:cubicBezTo>
                      <a:lnTo>
                        <a:pt x="22498" y="873"/>
                      </a:lnTo>
                      <a:cubicBezTo>
                        <a:pt x="22496" y="555"/>
                        <a:pt x="22386" y="247"/>
                        <a:pt x="22185" y="1"/>
                      </a:cubicBezTo>
                      <a:close/>
                    </a:path>
                  </a:pathLst>
                </a:custGeom>
                <a:solidFill>
                  <a:srgbClr val="D6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099;p84">
                  <a:extLst>
                    <a:ext uri="{FF2B5EF4-FFF2-40B4-BE49-F238E27FC236}">
                      <a16:creationId xmlns:a16="http://schemas.microsoft.com/office/drawing/2014/main" id="{8514EF82-B738-6CD2-C7D2-81E4B23E3979}"/>
                    </a:ext>
                  </a:extLst>
                </p:cNvPr>
                <p:cNvSpPr/>
                <p:nvPr/>
              </p:nvSpPr>
              <p:spPr>
                <a:xfrm>
                  <a:off x="6963510" y="2613357"/>
                  <a:ext cx="143022" cy="1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4" extrusionOk="0">
                      <a:moveTo>
                        <a:pt x="998" y="1"/>
                      </a:moveTo>
                      <a:cubicBezTo>
                        <a:pt x="447" y="2"/>
                        <a:pt x="2" y="448"/>
                        <a:pt x="0" y="996"/>
                      </a:cubicBezTo>
                      <a:cubicBezTo>
                        <a:pt x="2" y="1547"/>
                        <a:pt x="447" y="1992"/>
                        <a:pt x="998" y="1994"/>
                      </a:cubicBezTo>
                      <a:lnTo>
                        <a:pt x="23243" y="1994"/>
                      </a:lnTo>
                      <a:cubicBezTo>
                        <a:pt x="23793" y="1992"/>
                        <a:pt x="24239" y="1547"/>
                        <a:pt x="24240" y="996"/>
                      </a:cubicBezTo>
                      <a:cubicBezTo>
                        <a:pt x="24239" y="448"/>
                        <a:pt x="23793" y="2"/>
                        <a:pt x="23243" y="1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100;p84">
                  <a:extLst>
                    <a:ext uri="{FF2B5EF4-FFF2-40B4-BE49-F238E27FC236}">
                      <a16:creationId xmlns:a16="http://schemas.microsoft.com/office/drawing/2014/main" id="{B3B81CD8-7A4E-49CC-EEF5-FB220DB6F6F3}"/>
                    </a:ext>
                  </a:extLst>
                </p:cNvPr>
                <p:cNvSpPr/>
                <p:nvPr/>
              </p:nvSpPr>
              <p:spPr>
                <a:xfrm>
                  <a:off x="6850372" y="2107302"/>
                  <a:ext cx="369293" cy="477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92" h="80915" extrusionOk="0">
                      <a:moveTo>
                        <a:pt x="31297" y="0"/>
                      </a:moveTo>
                      <a:cubicBezTo>
                        <a:pt x="14049" y="0"/>
                        <a:pt x="16" y="14032"/>
                        <a:pt x="16" y="31281"/>
                      </a:cubicBezTo>
                      <a:lnTo>
                        <a:pt x="16" y="31387"/>
                      </a:lnTo>
                      <a:lnTo>
                        <a:pt x="13" y="31445"/>
                      </a:lnTo>
                      <a:cubicBezTo>
                        <a:pt x="11" y="31548"/>
                        <a:pt x="1" y="32341"/>
                        <a:pt x="104" y="33646"/>
                      </a:cubicBezTo>
                      <a:lnTo>
                        <a:pt x="104" y="33657"/>
                      </a:lnTo>
                      <a:lnTo>
                        <a:pt x="104" y="33667"/>
                      </a:lnTo>
                      <a:lnTo>
                        <a:pt x="105" y="33683"/>
                      </a:lnTo>
                      <a:lnTo>
                        <a:pt x="111" y="33746"/>
                      </a:lnTo>
                      <a:cubicBezTo>
                        <a:pt x="125" y="33912"/>
                        <a:pt x="139" y="34083"/>
                        <a:pt x="156" y="34265"/>
                      </a:cubicBezTo>
                      <a:cubicBezTo>
                        <a:pt x="175" y="34469"/>
                        <a:pt x="198" y="34667"/>
                        <a:pt x="219" y="34862"/>
                      </a:cubicBezTo>
                      <a:lnTo>
                        <a:pt x="245" y="35093"/>
                      </a:lnTo>
                      <a:lnTo>
                        <a:pt x="257" y="35191"/>
                      </a:lnTo>
                      <a:cubicBezTo>
                        <a:pt x="264" y="35241"/>
                        <a:pt x="270" y="35290"/>
                        <a:pt x="277" y="35341"/>
                      </a:cubicBezTo>
                      <a:lnTo>
                        <a:pt x="278" y="35353"/>
                      </a:lnTo>
                      <a:lnTo>
                        <a:pt x="278" y="35364"/>
                      </a:lnTo>
                      <a:cubicBezTo>
                        <a:pt x="1082" y="41822"/>
                        <a:pt x="4150" y="54364"/>
                        <a:pt x="15656" y="65807"/>
                      </a:cubicBezTo>
                      <a:cubicBezTo>
                        <a:pt x="18711" y="68844"/>
                        <a:pt x="20993" y="72340"/>
                        <a:pt x="22440" y="76197"/>
                      </a:cubicBezTo>
                      <a:cubicBezTo>
                        <a:pt x="22707" y="76910"/>
                        <a:pt x="22927" y="77638"/>
                        <a:pt x="23098" y="78379"/>
                      </a:cubicBezTo>
                      <a:cubicBezTo>
                        <a:pt x="23441" y="79855"/>
                        <a:pt x="24733" y="80914"/>
                        <a:pt x="26250" y="80914"/>
                      </a:cubicBezTo>
                      <a:lnTo>
                        <a:pt x="36339" y="80914"/>
                      </a:lnTo>
                      <a:cubicBezTo>
                        <a:pt x="37855" y="80914"/>
                        <a:pt x="39148" y="79855"/>
                        <a:pt x="39491" y="78379"/>
                      </a:cubicBezTo>
                      <a:cubicBezTo>
                        <a:pt x="39662" y="77638"/>
                        <a:pt x="39882" y="76910"/>
                        <a:pt x="40149" y="76197"/>
                      </a:cubicBezTo>
                      <a:cubicBezTo>
                        <a:pt x="41596" y="72340"/>
                        <a:pt x="43879" y="68844"/>
                        <a:pt x="46933" y="65807"/>
                      </a:cubicBezTo>
                      <a:cubicBezTo>
                        <a:pt x="58441" y="54364"/>
                        <a:pt x="61509" y="41822"/>
                        <a:pt x="62312" y="35364"/>
                      </a:cubicBezTo>
                      <a:lnTo>
                        <a:pt x="62314" y="35351"/>
                      </a:lnTo>
                      <a:lnTo>
                        <a:pt x="62314" y="35341"/>
                      </a:lnTo>
                      <a:cubicBezTo>
                        <a:pt x="62321" y="35290"/>
                        <a:pt x="62326" y="35240"/>
                        <a:pt x="62333" y="35191"/>
                      </a:cubicBezTo>
                      <a:lnTo>
                        <a:pt x="62346" y="35091"/>
                      </a:lnTo>
                      <a:lnTo>
                        <a:pt x="62370" y="34871"/>
                      </a:lnTo>
                      <a:cubicBezTo>
                        <a:pt x="62393" y="34667"/>
                        <a:pt x="62414" y="34469"/>
                        <a:pt x="62433" y="34272"/>
                      </a:cubicBezTo>
                      <a:cubicBezTo>
                        <a:pt x="62452" y="34083"/>
                        <a:pt x="62466" y="33912"/>
                        <a:pt x="62480" y="33746"/>
                      </a:cubicBezTo>
                      <a:lnTo>
                        <a:pt x="62485" y="33681"/>
                      </a:lnTo>
                      <a:lnTo>
                        <a:pt x="62487" y="33662"/>
                      </a:lnTo>
                      <a:cubicBezTo>
                        <a:pt x="62592" y="32338"/>
                        <a:pt x="62581" y="31543"/>
                        <a:pt x="62580" y="31443"/>
                      </a:cubicBezTo>
                      <a:lnTo>
                        <a:pt x="62574" y="31345"/>
                      </a:lnTo>
                      <a:lnTo>
                        <a:pt x="62576" y="31281"/>
                      </a:lnTo>
                      <a:cubicBezTo>
                        <a:pt x="62576" y="14032"/>
                        <a:pt x="48544" y="0"/>
                        <a:pt x="31297" y="0"/>
                      </a:cubicBezTo>
                      <a:close/>
                    </a:path>
                  </a:pathLst>
                </a:custGeom>
                <a:solidFill>
                  <a:srgbClr val="F3F5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101;p84">
                  <a:extLst>
                    <a:ext uri="{FF2B5EF4-FFF2-40B4-BE49-F238E27FC236}">
                      <a16:creationId xmlns:a16="http://schemas.microsoft.com/office/drawing/2014/main" id="{CE231FAC-80DC-DA12-65BF-10A66C052902}"/>
                    </a:ext>
                  </a:extLst>
                </p:cNvPr>
                <p:cNvSpPr/>
                <p:nvPr/>
              </p:nvSpPr>
              <p:spPr>
                <a:xfrm>
                  <a:off x="6963510" y="2636756"/>
                  <a:ext cx="143022" cy="11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1" h="1996" extrusionOk="0">
                      <a:moveTo>
                        <a:pt x="998" y="0"/>
                      </a:moveTo>
                      <a:cubicBezTo>
                        <a:pt x="447" y="2"/>
                        <a:pt x="2" y="448"/>
                        <a:pt x="0" y="998"/>
                      </a:cubicBezTo>
                      <a:cubicBezTo>
                        <a:pt x="2" y="1548"/>
                        <a:pt x="447" y="1994"/>
                        <a:pt x="998" y="1995"/>
                      </a:cubicBezTo>
                      <a:lnTo>
                        <a:pt x="23243" y="1995"/>
                      </a:lnTo>
                      <a:cubicBezTo>
                        <a:pt x="23793" y="1994"/>
                        <a:pt x="24239" y="1548"/>
                        <a:pt x="24240" y="998"/>
                      </a:cubicBezTo>
                      <a:cubicBezTo>
                        <a:pt x="24239" y="448"/>
                        <a:pt x="23793" y="2"/>
                        <a:pt x="23243" y="0"/>
                      </a:cubicBezTo>
                      <a:close/>
                    </a:path>
                  </a:pathLst>
                </a:custGeom>
                <a:solidFill>
                  <a:srgbClr val="EEF0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2" name="Google Shape;5102;p84">
                <a:extLst>
                  <a:ext uri="{FF2B5EF4-FFF2-40B4-BE49-F238E27FC236}">
                    <a16:creationId xmlns:a16="http://schemas.microsoft.com/office/drawing/2014/main" id="{932E5E8D-113E-D50D-2BE8-69BDFE0F7BF3}"/>
                  </a:ext>
                </a:extLst>
              </p:cNvPr>
              <p:cNvSpPr/>
              <p:nvPr/>
            </p:nvSpPr>
            <p:spPr>
              <a:xfrm>
                <a:off x="7046588" y="2275942"/>
                <a:ext cx="173076" cy="113894"/>
              </a:xfrm>
              <a:custGeom>
                <a:avLst/>
                <a:gdLst/>
                <a:ahLst/>
                <a:cxnLst/>
                <a:rect l="l" t="t" r="r" b="b"/>
                <a:pathLst>
                  <a:path w="29335" h="19304" extrusionOk="0">
                    <a:moveTo>
                      <a:pt x="0" y="0"/>
                    </a:moveTo>
                    <a:lnTo>
                      <a:pt x="0" y="19303"/>
                    </a:lnTo>
                    <a:lnTo>
                      <a:pt x="25725" y="19303"/>
                    </a:lnTo>
                    <a:cubicBezTo>
                      <a:pt x="27782" y="14272"/>
                      <a:pt x="28673" y="9841"/>
                      <a:pt x="29054" y="6781"/>
                    </a:cubicBezTo>
                    <a:lnTo>
                      <a:pt x="29055" y="6770"/>
                    </a:lnTo>
                    <a:lnTo>
                      <a:pt x="29057" y="6758"/>
                    </a:lnTo>
                    <a:cubicBezTo>
                      <a:pt x="29064" y="6707"/>
                      <a:pt x="29069" y="6657"/>
                      <a:pt x="29075" y="6608"/>
                    </a:cubicBezTo>
                    <a:lnTo>
                      <a:pt x="29087" y="6508"/>
                    </a:lnTo>
                    <a:lnTo>
                      <a:pt x="29113" y="6288"/>
                    </a:lnTo>
                    <a:cubicBezTo>
                      <a:pt x="29136" y="6084"/>
                      <a:pt x="29157" y="5886"/>
                      <a:pt x="29176" y="5689"/>
                    </a:cubicBezTo>
                    <a:cubicBezTo>
                      <a:pt x="29193" y="5500"/>
                      <a:pt x="29209" y="5329"/>
                      <a:pt x="29221" y="5163"/>
                    </a:cubicBezTo>
                    <a:lnTo>
                      <a:pt x="29227" y="5098"/>
                    </a:lnTo>
                    <a:lnTo>
                      <a:pt x="29228" y="5079"/>
                    </a:lnTo>
                    <a:cubicBezTo>
                      <a:pt x="29335" y="3755"/>
                      <a:pt x="29323" y="2960"/>
                      <a:pt x="29321" y="2860"/>
                    </a:cubicBezTo>
                    <a:lnTo>
                      <a:pt x="29316" y="2762"/>
                    </a:lnTo>
                    <a:lnTo>
                      <a:pt x="29317" y="2698"/>
                    </a:lnTo>
                    <a:cubicBezTo>
                      <a:pt x="29317" y="1789"/>
                      <a:pt x="29277" y="890"/>
                      <a:pt x="29200" y="0"/>
                    </a:cubicBezTo>
                    <a:close/>
                  </a:path>
                </a:pathLst>
              </a:custGeom>
              <a:solidFill>
                <a:srgbClr val="4F6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103;p84">
                <a:extLst>
                  <a:ext uri="{FF2B5EF4-FFF2-40B4-BE49-F238E27FC236}">
                    <a16:creationId xmlns:a16="http://schemas.microsoft.com/office/drawing/2014/main" id="{F98565F5-67CB-C46D-263D-521D635F5AD5}"/>
                  </a:ext>
                </a:extLst>
              </p:cNvPr>
              <p:cNvSpPr/>
              <p:nvPr/>
            </p:nvSpPr>
            <p:spPr>
              <a:xfrm>
                <a:off x="7046588" y="2107680"/>
                <a:ext cx="168811" cy="145128"/>
              </a:xfrm>
              <a:custGeom>
                <a:avLst/>
                <a:gdLst/>
                <a:ahLst/>
                <a:cxnLst/>
                <a:rect l="l" t="t" r="r" b="b"/>
                <a:pathLst>
                  <a:path w="28612" h="24598" extrusionOk="0">
                    <a:moveTo>
                      <a:pt x="0" y="1"/>
                    </a:moveTo>
                    <a:lnTo>
                      <a:pt x="0" y="24597"/>
                    </a:lnTo>
                    <a:lnTo>
                      <a:pt x="28612" y="24597"/>
                    </a:lnTo>
                    <a:cubicBezTo>
                      <a:pt x="25701" y="11138"/>
                      <a:pt x="14102" y="876"/>
                      <a:pt x="0" y="1"/>
                    </a:cubicBezTo>
                    <a:close/>
                  </a:path>
                </a:pathLst>
              </a:custGeom>
              <a:solidFill>
                <a:srgbClr val="B3C3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104;p84">
                <a:extLst>
                  <a:ext uri="{FF2B5EF4-FFF2-40B4-BE49-F238E27FC236}">
                    <a16:creationId xmlns:a16="http://schemas.microsoft.com/office/drawing/2014/main" id="{8C38B49F-96CD-44CD-A285-144220A8CB9C}"/>
                  </a:ext>
                </a:extLst>
              </p:cNvPr>
              <p:cNvSpPr/>
              <p:nvPr/>
            </p:nvSpPr>
            <p:spPr>
              <a:xfrm>
                <a:off x="6850372" y="2275942"/>
                <a:ext cx="173082" cy="113894"/>
              </a:xfrm>
              <a:custGeom>
                <a:avLst/>
                <a:gdLst/>
                <a:ahLst/>
                <a:cxnLst/>
                <a:rect l="l" t="t" r="r" b="b"/>
                <a:pathLst>
                  <a:path w="29336" h="19304" extrusionOk="0">
                    <a:moveTo>
                      <a:pt x="133" y="0"/>
                    </a:moveTo>
                    <a:cubicBezTo>
                      <a:pt x="58" y="890"/>
                      <a:pt x="16" y="1789"/>
                      <a:pt x="16" y="2698"/>
                    </a:cubicBezTo>
                    <a:lnTo>
                      <a:pt x="16" y="2804"/>
                    </a:lnTo>
                    <a:lnTo>
                      <a:pt x="13" y="2862"/>
                    </a:lnTo>
                    <a:cubicBezTo>
                      <a:pt x="11" y="2965"/>
                      <a:pt x="1" y="3758"/>
                      <a:pt x="104" y="5065"/>
                    </a:cubicBezTo>
                    <a:lnTo>
                      <a:pt x="104" y="5075"/>
                    </a:lnTo>
                    <a:lnTo>
                      <a:pt x="104" y="5086"/>
                    </a:lnTo>
                    <a:lnTo>
                      <a:pt x="105" y="5100"/>
                    </a:lnTo>
                    <a:lnTo>
                      <a:pt x="111" y="5163"/>
                    </a:lnTo>
                    <a:cubicBezTo>
                      <a:pt x="125" y="5329"/>
                      <a:pt x="139" y="5500"/>
                      <a:pt x="156" y="5682"/>
                    </a:cubicBezTo>
                    <a:cubicBezTo>
                      <a:pt x="175" y="5886"/>
                      <a:pt x="198" y="6084"/>
                      <a:pt x="219" y="6279"/>
                    </a:cubicBezTo>
                    <a:lnTo>
                      <a:pt x="245" y="6510"/>
                    </a:lnTo>
                    <a:lnTo>
                      <a:pt x="257" y="6608"/>
                    </a:lnTo>
                    <a:cubicBezTo>
                      <a:pt x="264" y="6658"/>
                      <a:pt x="270" y="6709"/>
                      <a:pt x="277" y="6758"/>
                    </a:cubicBezTo>
                    <a:lnTo>
                      <a:pt x="278" y="6770"/>
                    </a:lnTo>
                    <a:lnTo>
                      <a:pt x="278" y="6781"/>
                    </a:lnTo>
                    <a:cubicBezTo>
                      <a:pt x="661" y="9843"/>
                      <a:pt x="1552" y="14272"/>
                      <a:pt x="3608" y="19303"/>
                    </a:cubicBezTo>
                    <a:lnTo>
                      <a:pt x="29333" y="19303"/>
                    </a:lnTo>
                    <a:lnTo>
                      <a:pt x="29335" y="0"/>
                    </a:lnTo>
                    <a:close/>
                  </a:path>
                </a:pathLst>
              </a:custGeom>
              <a:solidFill>
                <a:srgbClr val="C9D4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105;p84">
                <a:extLst>
                  <a:ext uri="{FF2B5EF4-FFF2-40B4-BE49-F238E27FC236}">
                    <a16:creationId xmlns:a16="http://schemas.microsoft.com/office/drawing/2014/main" id="{6C9F62F4-A27F-2D95-D805-214147A97763}"/>
                  </a:ext>
                </a:extLst>
              </p:cNvPr>
              <p:cNvSpPr/>
              <p:nvPr/>
            </p:nvSpPr>
            <p:spPr>
              <a:xfrm>
                <a:off x="6882243" y="2412957"/>
                <a:ext cx="141211" cy="171743"/>
              </a:xfrm>
              <a:custGeom>
                <a:avLst/>
                <a:gdLst/>
                <a:ahLst/>
                <a:cxnLst/>
                <a:rect l="l" t="t" r="r" b="b"/>
                <a:pathLst>
                  <a:path w="23934" h="29109" extrusionOk="0">
                    <a:moveTo>
                      <a:pt x="0" y="1"/>
                    </a:moveTo>
                    <a:cubicBezTo>
                      <a:pt x="2303" y="4529"/>
                      <a:pt x="5584" y="9356"/>
                      <a:pt x="10256" y="14001"/>
                    </a:cubicBezTo>
                    <a:cubicBezTo>
                      <a:pt x="13309" y="17038"/>
                      <a:pt x="15593" y="20534"/>
                      <a:pt x="17039" y="24391"/>
                    </a:cubicBezTo>
                    <a:cubicBezTo>
                      <a:pt x="17307" y="25104"/>
                      <a:pt x="17527" y="25832"/>
                      <a:pt x="17698" y="26573"/>
                    </a:cubicBezTo>
                    <a:cubicBezTo>
                      <a:pt x="18040" y="28049"/>
                      <a:pt x="19333" y="29108"/>
                      <a:pt x="20850" y="29108"/>
                    </a:cubicBezTo>
                    <a:lnTo>
                      <a:pt x="23933" y="29108"/>
                    </a:lnTo>
                    <a:lnTo>
                      <a:pt x="23933" y="1"/>
                    </a:lnTo>
                    <a:close/>
                  </a:path>
                </a:pathLst>
              </a:custGeom>
              <a:solidFill>
                <a:srgbClr val="DBE3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106;p84">
                <a:extLst>
                  <a:ext uri="{FF2B5EF4-FFF2-40B4-BE49-F238E27FC236}">
                    <a16:creationId xmlns:a16="http://schemas.microsoft.com/office/drawing/2014/main" id="{9F2E2DB9-B7C7-C3FC-CB68-0E5957245213}"/>
                  </a:ext>
                </a:extLst>
              </p:cNvPr>
              <p:cNvSpPr/>
              <p:nvPr/>
            </p:nvSpPr>
            <p:spPr>
              <a:xfrm>
                <a:off x="6854637" y="2107680"/>
                <a:ext cx="168817" cy="145128"/>
              </a:xfrm>
              <a:custGeom>
                <a:avLst/>
                <a:gdLst/>
                <a:ahLst/>
                <a:cxnLst/>
                <a:rect l="l" t="t" r="r" b="b"/>
                <a:pathLst>
                  <a:path w="28613" h="24598" extrusionOk="0">
                    <a:moveTo>
                      <a:pt x="28612" y="1"/>
                    </a:moveTo>
                    <a:cubicBezTo>
                      <a:pt x="14512" y="876"/>
                      <a:pt x="2911" y="11138"/>
                      <a:pt x="1" y="24597"/>
                    </a:cubicBezTo>
                    <a:lnTo>
                      <a:pt x="28612" y="24597"/>
                    </a:lnTo>
                    <a:lnTo>
                      <a:pt x="28612" y="1"/>
                    </a:lnTo>
                    <a:close/>
                  </a:path>
                </a:pathLst>
              </a:custGeom>
              <a:solidFill>
                <a:srgbClr val="8FA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107;p84">
                <a:extLst>
                  <a:ext uri="{FF2B5EF4-FFF2-40B4-BE49-F238E27FC236}">
                    <a16:creationId xmlns:a16="http://schemas.microsoft.com/office/drawing/2014/main" id="{8B4E3B95-A10F-9F6A-E86F-0844D2B5CF7A}"/>
                  </a:ext>
                </a:extLst>
              </p:cNvPr>
              <p:cNvSpPr/>
              <p:nvPr/>
            </p:nvSpPr>
            <p:spPr>
              <a:xfrm>
                <a:off x="7046588" y="2412957"/>
                <a:ext cx="141205" cy="171743"/>
              </a:xfrm>
              <a:custGeom>
                <a:avLst/>
                <a:gdLst/>
                <a:ahLst/>
                <a:cxnLst/>
                <a:rect l="l" t="t" r="r" b="b"/>
                <a:pathLst>
                  <a:path w="23933" h="29109" extrusionOk="0">
                    <a:moveTo>
                      <a:pt x="0" y="1"/>
                    </a:moveTo>
                    <a:lnTo>
                      <a:pt x="0" y="29108"/>
                    </a:lnTo>
                    <a:lnTo>
                      <a:pt x="3084" y="29108"/>
                    </a:lnTo>
                    <a:cubicBezTo>
                      <a:pt x="4600" y="29108"/>
                      <a:pt x="5893" y="28049"/>
                      <a:pt x="6235" y="26573"/>
                    </a:cubicBezTo>
                    <a:cubicBezTo>
                      <a:pt x="6407" y="25832"/>
                      <a:pt x="6627" y="25104"/>
                      <a:pt x="6894" y="24391"/>
                    </a:cubicBezTo>
                    <a:cubicBezTo>
                      <a:pt x="8341" y="20534"/>
                      <a:pt x="10622" y="17038"/>
                      <a:pt x="13678" y="14001"/>
                    </a:cubicBezTo>
                    <a:cubicBezTo>
                      <a:pt x="18349" y="9356"/>
                      <a:pt x="21630" y="4529"/>
                      <a:pt x="23933" y="1"/>
                    </a:cubicBezTo>
                    <a:close/>
                  </a:path>
                </a:pathLst>
              </a:custGeom>
              <a:solidFill>
                <a:srgbClr val="37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2;p47">
            <a:extLst>
              <a:ext uri="{FF2B5EF4-FFF2-40B4-BE49-F238E27FC236}">
                <a16:creationId xmlns:a16="http://schemas.microsoft.com/office/drawing/2014/main" id="{BAB04DB3-CA75-7A06-8C17-50F244040F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سؤالات پژوهش</a:t>
            </a:r>
            <a:endParaRPr dirty="0">
              <a:cs typeface="PT Bold Dusky" panose="02010400000000000000" pitchFamily="2" charset="-78"/>
            </a:endParaRPr>
          </a:p>
        </p:txBody>
      </p:sp>
      <p:sp>
        <p:nvSpPr>
          <p:cNvPr id="5" name="Pentagon 5">
            <a:extLst>
              <a:ext uri="{FF2B5EF4-FFF2-40B4-BE49-F238E27FC236}">
                <a16:creationId xmlns:a16="http://schemas.microsoft.com/office/drawing/2014/main" id="{1086520A-DD95-D458-8744-1F1A7F69A4D6}"/>
              </a:ext>
            </a:extLst>
          </p:cNvPr>
          <p:cNvSpPr/>
          <p:nvPr/>
        </p:nvSpPr>
        <p:spPr>
          <a:xfrm flipH="1">
            <a:off x="2627846" y="4296895"/>
            <a:ext cx="3827053" cy="427984"/>
          </a:xfrm>
          <a:prstGeom prst="homePlate">
            <a:avLst>
              <a:gd name="adj" fmla="val 43808"/>
            </a:avLst>
          </a:prstGeom>
          <a:solidFill>
            <a:srgbClr val="3EA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واحد ها در پالایشگاه گاز ترش از نظر خطرات محیط زیستی کدام است؟</a:t>
            </a:r>
          </a:p>
        </p:txBody>
      </p:sp>
      <p:sp>
        <p:nvSpPr>
          <p:cNvPr id="6" name="Pentagon 6">
            <a:extLst>
              <a:ext uri="{FF2B5EF4-FFF2-40B4-BE49-F238E27FC236}">
                <a16:creationId xmlns:a16="http://schemas.microsoft.com/office/drawing/2014/main" id="{DF215291-92CF-0F43-6DF2-D5DE17D87268}"/>
              </a:ext>
            </a:extLst>
          </p:cNvPr>
          <p:cNvSpPr/>
          <p:nvPr/>
        </p:nvSpPr>
        <p:spPr>
          <a:xfrm flipH="1">
            <a:off x="1964657" y="3735177"/>
            <a:ext cx="3827052" cy="427984"/>
          </a:xfrm>
          <a:prstGeom prst="homePlate">
            <a:avLst>
              <a:gd name="adj" fmla="val 43808"/>
            </a:avLst>
          </a:prstGeom>
          <a:solidFill>
            <a:srgbClr val="55CB6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ترین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واحد ها در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پالایشگاه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گاز ترش از نظر خطرات بهداشتی کدام است؟</a:t>
            </a:r>
          </a:p>
        </p:txBody>
      </p:sp>
      <p:sp>
        <p:nvSpPr>
          <p:cNvPr id="7" name="Pentagon 7">
            <a:extLst>
              <a:ext uri="{FF2B5EF4-FFF2-40B4-BE49-F238E27FC236}">
                <a16:creationId xmlns:a16="http://schemas.microsoft.com/office/drawing/2014/main" id="{20E1083C-60F4-593D-73E0-0C40A80E10AB}"/>
              </a:ext>
            </a:extLst>
          </p:cNvPr>
          <p:cNvSpPr/>
          <p:nvPr/>
        </p:nvSpPr>
        <p:spPr>
          <a:xfrm flipH="1">
            <a:off x="1301465" y="3173459"/>
            <a:ext cx="3827053" cy="427984"/>
          </a:xfrm>
          <a:prstGeom prst="homePlate">
            <a:avLst>
              <a:gd name="adj" fmla="val 43808"/>
            </a:avLst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واحد ها در پالایشگاه </a:t>
            </a:r>
            <a:r>
              <a:rPr lang="fa-IR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گاز</a:t>
            </a:r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ترش از نظر خطرات ایمنی کدام است؟</a:t>
            </a:r>
          </a:p>
        </p:txBody>
      </p:sp>
      <p:sp>
        <p:nvSpPr>
          <p:cNvPr id="8" name="Pentagon 8">
            <a:extLst>
              <a:ext uri="{FF2B5EF4-FFF2-40B4-BE49-F238E27FC236}">
                <a16:creationId xmlns:a16="http://schemas.microsoft.com/office/drawing/2014/main" id="{2283EE5B-7E3A-834C-5A93-FEE33735AF92}"/>
              </a:ext>
            </a:extLst>
          </p:cNvPr>
          <p:cNvSpPr/>
          <p:nvPr/>
        </p:nvSpPr>
        <p:spPr>
          <a:xfrm flipH="1">
            <a:off x="608761" y="2611742"/>
            <a:ext cx="3827053" cy="427984"/>
          </a:xfrm>
          <a:prstGeom prst="homePlate">
            <a:avLst>
              <a:gd name="adj" fmla="val 43808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محیط زیستی در پالایشگاه گاز ترش چیست؟</a:t>
            </a:r>
          </a:p>
        </p:txBody>
      </p:sp>
      <p:sp>
        <p:nvSpPr>
          <p:cNvPr id="9" name="Pentagon 9">
            <a:extLst>
              <a:ext uri="{FF2B5EF4-FFF2-40B4-BE49-F238E27FC236}">
                <a16:creationId xmlns:a16="http://schemas.microsoft.com/office/drawing/2014/main" id="{ED776116-BF74-A150-604A-B5B6F026BD2C}"/>
              </a:ext>
            </a:extLst>
          </p:cNvPr>
          <p:cNvSpPr/>
          <p:nvPr/>
        </p:nvSpPr>
        <p:spPr>
          <a:xfrm flipH="1">
            <a:off x="0" y="2050025"/>
            <a:ext cx="3779990" cy="427984"/>
          </a:xfrm>
          <a:prstGeom prst="homePlate">
            <a:avLst>
              <a:gd name="adj" fmla="val 43808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بهداشتی در پالایشگاه گاز ترش چیست؟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6A9C4F-D646-2107-03A1-2FBFD93F1C08}"/>
              </a:ext>
            </a:extLst>
          </p:cNvPr>
          <p:cNvGrpSpPr/>
          <p:nvPr/>
        </p:nvGrpSpPr>
        <p:grpSpPr>
          <a:xfrm flipH="1">
            <a:off x="2183346" y="2648986"/>
            <a:ext cx="5119513" cy="1956967"/>
            <a:chOff x="2922340" y="2561230"/>
            <a:chExt cx="8239012" cy="3149415"/>
          </a:xfrm>
        </p:grpSpPr>
        <p:sp>
          <p:nvSpPr>
            <p:cNvPr id="11" name="Right Arrow 1">
              <a:extLst>
                <a:ext uri="{FF2B5EF4-FFF2-40B4-BE49-F238E27FC236}">
                  <a16:creationId xmlns:a16="http://schemas.microsoft.com/office/drawing/2014/main" id="{C1A824A1-11EB-5911-371E-4A2E53B4F8A3}"/>
                </a:ext>
              </a:extLst>
            </p:cNvPr>
            <p:cNvSpPr/>
            <p:nvPr/>
          </p:nvSpPr>
          <p:spPr>
            <a:xfrm rot="19297116">
              <a:off x="2922340" y="2561230"/>
              <a:ext cx="8239012" cy="56336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12EB94-BCEF-3389-40B9-812C17BA16CD}"/>
                </a:ext>
              </a:extLst>
            </p:cNvPr>
            <p:cNvSpPr/>
            <p:nvPr/>
          </p:nvSpPr>
          <p:spPr>
            <a:xfrm rot="2957220">
              <a:off x="3028162" y="5097618"/>
              <a:ext cx="940306" cy="2857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68412BC5-3DF6-C21E-063C-55AD0663132D}"/>
              </a:ext>
            </a:extLst>
          </p:cNvPr>
          <p:cNvSpPr/>
          <p:nvPr/>
        </p:nvSpPr>
        <p:spPr>
          <a:xfrm rot="18493767" flipH="1">
            <a:off x="5916314" y="715440"/>
            <a:ext cx="1825932" cy="43385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ar-SA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ارزیابی و اولویت‌بندی مخاطرات ایمنی، بهداشتی و زیست محیطی پالایشگاه گاز ترش</a:t>
            </a:r>
            <a:r>
              <a:rPr lang="fa-IR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به چه صورت است</a:t>
            </a:r>
            <a:r>
              <a:rPr lang="ar-SA" sz="2000" dirty="0">
                <a:solidFill>
                  <a:schemeClr val="accent6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Pentagon 9">
            <a:extLst>
              <a:ext uri="{FF2B5EF4-FFF2-40B4-BE49-F238E27FC236}">
                <a16:creationId xmlns:a16="http://schemas.microsoft.com/office/drawing/2014/main" id="{FFEE7D23-AC7E-F61E-AFFE-54D9EBE961BF}"/>
              </a:ext>
            </a:extLst>
          </p:cNvPr>
          <p:cNvSpPr/>
          <p:nvPr/>
        </p:nvSpPr>
        <p:spPr>
          <a:xfrm flipH="1">
            <a:off x="494071" y="1488308"/>
            <a:ext cx="2354301" cy="427984"/>
          </a:xfrm>
          <a:prstGeom prst="homePlate">
            <a:avLst>
              <a:gd name="adj" fmla="val 4380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>
                <a:solidFill>
                  <a:schemeClr val="tx1">
                    <a:lumMod val="90000"/>
                    <a:lumOff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بحرانی ترین خطرات ایمنی در پالایشگاه گاز ترش چیست؟</a:t>
            </a:r>
          </a:p>
        </p:txBody>
      </p:sp>
    </p:spTree>
    <p:extLst>
      <p:ext uri="{BB962C8B-B14F-4D97-AF65-F5344CB8AC3E}">
        <p14:creationId xmlns:p14="http://schemas.microsoft.com/office/powerpoint/2010/main" val="1117911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82;p47">
            <a:extLst>
              <a:ext uri="{FF2B5EF4-FFF2-40B4-BE49-F238E27FC236}">
                <a16:creationId xmlns:a16="http://schemas.microsoft.com/office/drawing/2014/main" id="{85E31854-72E8-AF1D-5173-728D101B83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فرضیات پژوهش</a:t>
            </a:r>
            <a:endParaRPr dirty="0">
              <a:cs typeface="PT Bold Dusky" panose="02010400000000000000" pitchFamily="2" charset="-78"/>
            </a:endParaRPr>
          </a:p>
        </p:txBody>
      </p:sp>
      <p:cxnSp>
        <p:nvCxnSpPr>
          <p:cNvPr id="14" name="Google Shape;5156;p84">
            <a:extLst>
              <a:ext uri="{FF2B5EF4-FFF2-40B4-BE49-F238E27FC236}">
                <a16:creationId xmlns:a16="http://schemas.microsoft.com/office/drawing/2014/main" id="{484B81E0-39D3-5284-364A-053E2F9DCF4E}"/>
              </a:ext>
            </a:extLst>
          </p:cNvPr>
          <p:cNvCxnSpPr>
            <a:cxnSpLocks/>
          </p:cNvCxnSpPr>
          <p:nvPr/>
        </p:nvCxnSpPr>
        <p:spPr>
          <a:xfrm rot="5400000" flipH="1">
            <a:off x="3265712" y="1910953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5157;p84">
            <a:extLst>
              <a:ext uri="{FF2B5EF4-FFF2-40B4-BE49-F238E27FC236}">
                <a16:creationId xmlns:a16="http://schemas.microsoft.com/office/drawing/2014/main" id="{630655CB-1F39-076D-AA7D-5C6CC5A26412}"/>
              </a:ext>
            </a:extLst>
          </p:cNvPr>
          <p:cNvCxnSpPr>
            <a:cxnSpLocks/>
          </p:cNvCxnSpPr>
          <p:nvPr/>
        </p:nvCxnSpPr>
        <p:spPr>
          <a:xfrm rot="16200000">
            <a:off x="5441566" y="1910953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5158;p84">
            <a:extLst>
              <a:ext uri="{FF2B5EF4-FFF2-40B4-BE49-F238E27FC236}">
                <a16:creationId xmlns:a16="http://schemas.microsoft.com/office/drawing/2014/main" id="{BC0FA88F-5F77-911B-B401-7E2685C51483}"/>
              </a:ext>
            </a:extLst>
          </p:cNvPr>
          <p:cNvCxnSpPr>
            <a:cxnSpLocks/>
          </p:cNvCxnSpPr>
          <p:nvPr/>
        </p:nvCxnSpPr>
        <p:spPr>
          <a:xfrm rot="5400000">
            <a:off x="3265712" y="3619790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5159;p84">
            <a:extLst>
              <a:ext uri="{FF2B5EF4-FFF2-40B4-BE49-F238E27FC236}">
                <a16:creationId xmlns:a16="http://schemas.microsoft.com/office/drawing/2014/main" id="{3257B01B-5F2A-701C-0F1A-BC147D3EE57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41566" y="3619790"/>
            <a:ext cx="436749" cy="3742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5160;p84">
            <a:extLst>
              <a:ext uri="{FF2B5EF4-FFF2-40B4-BE49-F238E27FC236}">
                <a16:creationId xmlns:a16="http://schemas.microsoft.com/office/drawing/2014/main" id="{840A42D5-C886-9299-51E6-F68F4DAEE1C6}"/>
              </a:ext>
            </a:extLst>
          </p:cNvPr>
          <p:cNvCxnSpPr>
            <a:cxnSpLocks/>
          </p:cNvCxnSpPr>
          <p:nvPr/>
        </p:nvCxnSpPr>
        <p:spPr>
          <a:xfrm rot="10800000">
            <a:off x="3227826" y="2881425"/>
            <a:ext cx="280408" cy="0"/>
          </a:xfrm>
          <a:prstGeom prst="straightConnector1">
            <a:avLst/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5161;p84">
            <a:extLst>
              <a:ext uri="{FF2B5EF4-FFF2-40B4-BE49-F238E27FC236}">
                <a16:creationId xmlns:a16="http://schemas.microsoft.com/office/drawing/2014/main" id="{E0E1C1D4-CEB2-9950-593D-450E9E94A325}"/>
              </a:ext>
            </a:extLst>
          </p:cNvPr>
          <p:cNvCxnSpPr>
            <a:cxnSpLocks/>
          </p:cNvCxnSpPr>
          <p:nvPr/>
        </p:nvCxnSpPr>
        <p:spPr>
          <a:xfrm rot="10800000">
            <a:off x="5635716" y="2881425"/>
            <a:ext cx="280408" cy="0"/>
          </a:xfrm>
          <a:prstGeom prst="straightConnector1">
            <a:avLst/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" name="Google Shape;5162;p84">
            <a:extLst>
              <a:ext uri="{FF2B5EF4-FFF2-40B4-BE49-F238E27FC236}">
                <a16:creationId xmlns:a16="http://schemas.microsoft.com/office/drawing/2014/main" id="{06F00951-D403-C55D-CB5A-0FCE00C4AB73}"/>
              </a:ext>
            </a:extLst>
          </p:cNvPr>
          <p:cNvGrpSpPr/>
          <p:nvPr/>
        </p:nvGrpSpPr>
        <p:grpSpPr>
          <a:xfrm>
            <a:off x="3619385" y="1771651"/>
            <a:ext cx="1919672" cy="2084881"/>
            <a:chOff x="7734309" y="2063282"/>
            <a:chExt cx="570957" cy="620095"/>
          </a:xfrm>
        </p:grpSpPr>
        <p:grpSp>
          <p:nvGrpSpPr>
            <p:cNvPr id="21" name="Google Shape;5163;p84">
              <a:extLst>
                <a:ext uri="{FF2B5EF4-FFF2-40B4-BE49-F238E27FC236}">
                  <a16:creationId xmlns:a16="http://schemas.microsoft.com/office/drawing/2014/main" id="{657CDB9B-8FE9-FE5C-287D-FE4CB977F1E0}"/>
                </a:ext>
              </a:extLst>
            </p:cNvPr>
            <p:cNvGrpSpPr/>
            <p:nvPr/>
          </p:nvGrpSpPr>
          <p:grpSpPr>
            <a:xfrm>
              <a:off x="8031573" y="2063282"/>
              <a:ext cx="273693" cy="620095"/>
              <a:chOff x="8031573" y="2063282"/>
              <a:chExt cx="273693" cy="620095"/>
            </a:xfrm>
          </p:grpSpPr>
          <p:sp>
            <p:nvSpPr>
              <p:cNvPr id="27" name="Google Shape;5164;p84">
                <a:extLst>
                  <a:ext uri="{FF2B5EF4-FFF2-40B4-BE49-F238E27FC236}">
                    <a16:creationId xmlns:a16="http://schemas.microsoft.com/office/drawing/2014/main" id="{1F385384-6676-178B-5019-251FF3A2DBD7}"/>
                  </a:ext>
                </a:extLst>
              </p:cNvPr>
              <p:cNvSpPr/>
              <p:nvPr/>
            </p:nvSpPr>
            <p:spPr>
              <a:xfrm>
                <a:off x="8031573" y="2481676"/>
                <a:ext cx="246012" cy="201702"/>
              </a:xfrm>
              <a:custGeom>
                <a:avLst/>
                <a:gdLst/>
                <a:ahLst/>
                <a:cxnLst/>
                <a:rect l="l" t="t" r="r" b="b"/>
                <a:pathLst>
                  <a:path w="17944" h="14712" extrusionOk="0">
                    <a:moveTo>
                      <a:pt x="13714" y="1"/>
                    </a:moveTo>
                    <a:cubicBezTo>
                      <a:pt x="13485" y="1"/>
                      <a:pt x="13243" y="5"/>
                      <a:pt x="12987" y="13"/>
                    </a:cubicBezTo>
                    <a:cubicBezTo>
                      <a:pt x="11706" y="56"/>
                      <a:pt x="10294" y="76"/>
                      <a:pt x="8782" y="76"/>
                    </a:cubicBezTo>
                    <a:cubicBezTo>
                      <a:pt x="8568" y="76"/>
                      <a:pt x="8352" y="76"/>
                      <a:pt x="8134" y="75"/>
                    </a:cubicBezTo>
                    <a:lnTo>
                      <a:pt x="8118" y="75"/>
                    </a:lnTo>
                    <a:cubicBezTo>
                      <a:pt x="8116" y="75"/>
                      <a:pt x="8114" y="75"/>
                      <a:pt x="8112" y="75"/>
                    </a:cubicBezTo>
                    <a:cubicBezTo>
                      <a:pt x="6297" y="75"/>
                      <a:pt x="4825" y="1549"/>
                      <a:pt x="4828" y="3365"/>
                    </a:cubicBezTo>
                    <a:lnTo>
                      <a:pt x="4828" y="4847"/>
                    </a:lnTo>
                    <a:lnTo>
                      <a:pt x="6675" y="4847"/>
                    </a:lnTo>
                    <a:cubicBezTo>
                      <a:pt x="9163" y="4850"/>
                      <a:pt x="11182" y="6869"/>
                      <a:pt x="11185" y="9357"/>
                    </a:cubicBezTo>
                    <a:lnTo>
                      <a:pt x="11185" y="9535"/>
                    </a:lnTo>
                    <a:cubicBezTo>
                      <a:pt x="11185" y="9839"/>
                      <a:pt x="10936" y="10088"/>
                      <a:pt x="10632" y="10088"/>
                    </a:cubicBezTo>
                    <a:cubicBezTo>
                      <a:pt x="10328" y="10088"/>
                      <a:pt x="10079" y="9839"/>
                      <a:pt x="10079" y="9535"/>
                    </a:cubicBezTo>
                    <a:lnTo>
                      <a:pt x="10079" y="9357"/>
                    </a:lnTo>
                    <a:cubicBezTo>
                      <a:pt x="10079" y="7477"/>
                      <a:pt x="8555" y="5953"/>
                      <a:pt x="6675" y="5953"/>
                    </a:cubicBezTo>
                    <a:lnTo>
                      <a:pt x="1" y="5953"/>
                    </a:lnTo>
                    <a:lnTo>
                      <a:pt x="1" y="12851"/>
                    </a:lnTo>
                    <a:cubicBezTo>
                      <a:pt x="460" y="13288"/>
                      <a:pt x="2279" y="14711"/>
                      <a:pt x="6423" y="14711"/>
                    </a:cubicBezTo>
                    <a:cubicBezTo>
                      <a:pt x="11525" y="14711"/>
                      <a:pt x="14168" y="11628"/>
                      <a:pt x="14527" y="8571"/>
                    </a:cubicBezTo>
                    <a:cubicBezTo>
                      <a:pt x="14553" y="8351"/>
                      <a:pt x="14705" y="8169"/>
                      <a:pt x="14919" y="8105"/>
                    </a:cubicBezTo>
                    <a:cubicBezTo>
                      <a:pt x="15042" y="8069"/>
                      <a:pt x="17944" y="7154"/>
                      <a:pt x="17882" y="3957"/>
                    </a:cubicBezTo>
                    <a:cubicBezTo>
                      <a:pt x="17856" y="2779"/>
                      <a:pt x="17727" y="1961"/>
                      <a:pt x="17459" y="1392"/>
                    </a:cubicBezTo>
                    <a:cubicBezTo>
                      <a:pt x="17352" y="1201"/>
                      <a:pt x="17093" y="842"/>
                      <a:pt x="17028" y="780"/>
                    </a:cubicBezTo>
                    <a:cubicBezTo>
                      <a:pt x="16462" y="243"/>
                      <a:pt x="15452" y="1"/>
                      <a:pt x="1371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165;p84">
                <a:extLst>
                  <a:ext uri="{FF2B5EF4-FFF2-40B4-BE49-F238E27FC236}">
                    <a16:creationId xmlns:a16="http://schemas.microsoft.com/office/drawing/2014/main" id="{27F3D7A0-21CC-096E-5824-617F5896E8B5}"/>
                  </a:ext>
                </a:extLst>
              </p:cNvPr>
              <p:cNvSpPr/>
              <p:nvPr/>
            </p:nvSpPr>
            <p:spPr>
              <a:xfrm>
                <a:off x="8031573" y="2298026"/>
                <a:ext cx="273693" cy="250112"/>
              </a:xfrm>
              <a:custGeom>
                <a:avLst/>
                <a:gdLst/>
                <a:ahLst/>
                <a:cxnLst/>
                <a:rect l="l" t="t" r="r" b="b"/>
                <a:pathLst>
                  <a:path w="19963" h="18243" extrusionOk="0">
                    <a:moveTo>
                      <a:pt x="16810" y="1"/>
                    </a:moveTo>
                    <a:cubicBezTo>
                      <a:pt x="16764" y="1"/>
                      <a:pt x="16738" y="2"/>
                      <a:pt x="16737" y="2"/>
                    </a:cubicBezTo>
                    <a:lnTo>
                      <a:pt x="12039" y="2"/>
                    </a:lnTo>
                    <a:cubicBezTo>
                      <a:pt x="9752" y="2"/>
                      <a:pt x="7902" y="1856"/>
                      <a:pt x="7898" y="4140"/>
                    </a:cubicBezTo>
                    <a:lnTo>
                      <a:pt x="7898" y="6748"/>
                    </a:lnTo>
                    <a:lnTo>
                      <a:pt x="8303" y="6748"/>
                    </a:lnTo>
                    <a:cubicBezTo>
                      <a:pt x="9966" y="6748"/>
                      <a:pt x="11315" y="8097"/>
                      <a:pt x="11315" y="9760"/>
                    </a:cubicBezTo>
                    <a:lnTo>
                      <a:pt x="11315" y="10333"/>
                    </a:lnTo>
                    <a:cubicBezTo>
                      <a:pt x="11315" y="10637"/>
                      <a:pt x="11069" y="10886"/>
                      <a:pt x="10761" y="10886"/>
                    </a:cubicBezTo>
                    <a:cubicBezTo>
                      <a:pt x="10457" y="10886"/>
                      <a:pt x="10211" y="10637"/>
                      <a:pt x="10211" y="10333"/>
                    </a:cubicBezTo>
                    <a:lnTo>
                      <a:pt x="10211" y="9760"/>
                    </a:lnTo>
                    <a:cubicBezTo>
                      <a:pt x="10208" y="8705"/>
                      <a:pt x="9357" y="7854"/>
                      <a:pt x="8303" y="7851"/>
                    </a:cubicBezTo>
                    <a:lnTo>
                      <a:pt x="6449" y="7851"/>
                    </a:lnTo>
                    <a:cubicBezTo>
                      <a:pt x="5362" y="7851"/>
                      <a:pt x="4482" y="8731"/>
                      <a:pt x="4482" y="9818"/>
                    </a:cubicBezTo>
                    <a:lnTo>
                      <a:pt x="4482" y="10624"/>
                    </a:lnTo>
                    <a:cubicBezTo>
                      <a:pt x="4482" y="10931"/>
                      <a:pt x="4233" y="11177"/>
                      <a:pt x="3929" y="11177"/>
                    </a:cubicBezTo>
                    <a:cubicBezTo>
                      <a:pt x="3624" y="11177"/>
                      <a:pt x="3375" y="10931"/>
                      <a:pt x="3375" y="10624"/>
                    </a:cubicBezTo>
                    <a:lnTo>
                      <a:pt x="3375" y="9818"/>
                    </a:lnTo>
                    <a:cubicBezTo>
                      <a:pt x="3375" y="8123"/>
                      <a:pt x="4750" y="6745"/>
                      <a:pt x="6449" y="6745"/>
                    </a:cubicBezTo>
                    <a:lnTo>
                      <a:pt x="6792" y="6745"/>
                    </a:lnTo>
                    <a:lnTo>
                      <a:pt x="6792" y="5230"/>
                    </a:lnTo>
                    <a:lnTo>
                      <a:pt x="1" y="5230"/>
                    </a:lnTo>
                    <a:lnTo>
                      <a:pt x="1" y="18243"/>
                    </a:lnTo>
                    <a:lnTo>
                      <a:pt x="3722" y="18243"/>
                    </a:lnTo>
                    <a:lnTo>
                      <a:pt x="3722" y="16761"/>
                    </a:lnTo>
                    <a:cubicBezTo>
                      <a:pt x="3722" y="14335"/>
                      <a:pt x="5689" y="12364"/>
                      <a:pt x="8118" y="12364"/>
                    </a:cubicBezTo>
                    <a:lnTo>
                      <a:pt x="8138" y="12364"/>
                    </a:lnTo>
                    <a:cubicBezTo>
                      <a:pt x="8355" y="12365"/>
                      <a:pt x="8571" y="12366"/>
                      <a:pt x="8785" y="12366"/>
                    </a:cubicBezTo>
                    <a:cubicBezTo>
                      <a:pt x="10281" y="12366"/>
                      <a:pt x="11680" y="12346"/>
                      <a:pt x="12949" y="12306"/>
                    </a:cubicBezTo>
                    <a:cubicBezTo>
                      <a:pt x="13215" y="12297"/>
                      <a:pt x="13470" y="12293"/>
                      <a:pt x="13712" y="12293"/>
                    </a:cubicBezTo>
                    <a:cubicBezTo>
                      <a:pt x="15786" y="12293"/>
                      <a:pt x="16995" y="12621"/>
                      <a:pt x="17789" y="13374"/>
                    </a:cubicBezTo>
                    <a:cubicBezTo>
                      <a:pt x="17866" y="13448"/>
                      <a:pt x="17941" y="13526"/>
                      <a:pt x="18009" y="13610"/>
                    </a:cubicBezTo>
                    <a:cubicBezTo>
                      <a:pt x="19963" y="12539"/>
                      <a:pt x="19927" y="9744"/>
                      <a:pt x="19927" y="9715"/>
                    </a:cubicBezTo>
                    <a:lnTo>
                      <a:pt x="19927" y="4156"/>
                    </a:lnTo>
                    <a:cubicBezTo>
                      <a:pt x="19927" y="2603"/>
                      <a:pt x="19545" y="1461"/>
                      <a:pt x="18795" y="763"/>
                    </a:cubicBezTo>
                    <a:cubicBezTo>
                      <a:pt x="18032" y="53"/>
                      <a:pt x="17079" y="1"/>
                      <a:pt x="1681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5166;p84">
                <a:extLst>
                  <a:ext uri="{FF2B5EF4-FFF2-40B4-BE49-F238E27FC236}">
                    <a16:creationId xmlns:a16="http://schemas.microsoft.com/office/drawing/2014/main" id="{B856F013-E603-18F8-97E2-668F9D5067D4}"/>
                  </a:ext>
                </a:extLst>
              </p:cNvPr>
              <p:cNvSpPr/>
              <p:nvPr/>
            </p:nvSpPr>
            <p:spPr>
              <a:xfrm>
                <a:off x="8031573" y="2063282"/>
                <a:ext cx="177311" cy="142529"/>
              </a:xfrm>
              <a:custGeom>
                <a:avLst/>
                <a:gdLst/>
                <a:ahLst/>
                <a:cxnLst/>
                <a:rect l="l" t="t" r="r" b="b"/>
                <a:pathLst>
                  <a:path w="12933" h="10396" extrusionOk="0">
                    <a:moveTo>
                      <a:pt x="3097" y="1"/>
                    </a:moveTo>
                    <a:cubicBezTo>
                      <a:pt x="134" y="1"/>
                      <a:pt x="4" y="3928"/>
                      <a:pt x="1" y="4087"/>
                    </a:cubicBezTo>
                    <a:lnTo>
                      <a:pt x="1" y="10396"/>
                    </a:lnTo>
                    <a:lnTo>
                      <a:pt x="3796" y="10396"/>
                    </a:lnTo>
                    <a:cubicBezTo>
                      <a:pt x="5061" y="10393"/>
                      <a:pt x="6087" y="9367"/>
                      <a:pt x="6087" y="8102"/>
                    </a:cubicBezTo>
                    <a:lnTo>
                      <a:pt x="6087" y="7568"/>
                    </a:lnTo>
                    <a:cubicBezTo>
                      <a:pt x="6083" y="6255"/>
                      <a:pt x="5022" y="5193"/>
                      <a:pt x="3712" y="5193"/>
                    </a:cubicBezTo>
                    <a:lnTo>
                      <a:pt x="2803" y="5193"/>
                    </a:lnTo>
                    <a:cubicBezTo>
                      <a:pt x="2499" y="5193"/>
                      <a:pt x="2249" y="4944"/>
                      <a:pt x="2249" y="4640"/>
                    </a:cubicBezTo>
                    <a:cubicBezTo>
                      <a:pt x="2249" y="4336"/>
                      <a:pt x="2499" y="4087"/>
                      <a:pt x="2803" y="4087"/>
                    </a:cubicBezTo>
                    <a:lnTo>
                      <a:pt x="3715" y="4087"/>
                    </a:lnTo>
                    <a:cubicBezTo>
                      <a:pt x="5507" y="4090"/>
                      <a:pt x="7009" y="5456"/>
                      <a:pt x="7180" y="7241"/>
                    </a:cubicBezTo>
                    <a:lnTo>
                      <a:pt x="12741" y="7241"/>
                    </a:lnTo>
                    <a:cubicBezTo>
                      <a:pt x="12868" y="7086"/>
                      <a:pt x="12932" y="6847"/>
                      <a:pt x="12777" y="6420"/>
                    </a:cubicBezTo>
                    <a:cubicBezTo>
                      <a:pt x="12389" y="5323"/>
                      <a:pt x="10755" y="3708"/>
                      <a:pt x="8616" y="2301"/>
                    </a:cubicBezTo>
                    <a:cubicBezTo>
                      <a:pt x="6494" y="903"/>
                      <a:pt x="4327" y="1"/>
                      <a:pt x="309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5167;p84">
                <a:extLst>
                  <a:ext uri="{FF2B5EF4-FFF2-40B4-BE49-F238E27FC236}">
                    <a16:creationId xmlns:a16="http://schemas.microsoft.com/office/drawing/2014/main" id="{DB629F48-A851-AAD6-04E0-3335D99DA4BC}"/>
                  </a:ext>
                </a:extLst>
              </p:cNvPr>
              <p:cNvSpPr/>
              <p:nvPr/>
            </p:nvSpPr>
            <p:spPr>
              <a:xfrm>
                <a:off x="8031573" y="2177659"/>
                <a:ext cx="221307" cy="176914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2904" extrusionOk="0">
                    <a:moveTo>
                      <a:pt x="13080" y="0"/>
                    </a:moveTo>
                    <a:cubicBezTo>
                      <a:pt x="13032" y="0"/>
                      <a:pt x="13005" y="2"/>
                      <a:pt x="13004" y="2"/>
                    </a:cubicBezTo>
                    <a:cubicBezTo>
                      <a:pt x="12997" y="3"/>
                      <a:pt x="12991" y="4"/>
                      <a:pt x="12985" y="4"/>
                    </a:cubicBezTo>
                    <a:cubicBezTo>
                      <a:pt x="12978" y="4"/>
                      <a:pt x="12973" y="3"/>
                      <a:pt x="12968" y="2"/>
                    </a:cubicBezTo>
                    <a:lnTo>
                      <a:pt x="7183" y="2"/>
                    </a:lnTo>
                    <a:cubicBezTo>
                      <a:pt x="7054" y="1778"/>
                      <a:pt x="5579" y="3156"/>
                      <a:pt x="3796" y="3156"/>
                    </a:cubicBezTo>
                    <a:lnTo>
                      <a:pt x="1" y="3156"/>
                    </a:lnTo>
                    <a:lnTo>
                      <a:pt x="1" y="12904"/>
                    </a:lnTo>
                    <a:lnTo>
                      <a:pt x="6792" y="12904"/>
                    </a:lnTo>
                    <a:cubicBezTo>
                      <a:pt x="6802" y="10018"/>
                      <a:pt x="9150" y="7676"/>
                      <a:pt x="12036" y="7676"/>
                    </a:cubicBezTo>
                    <a:lnTo>
                      <a:pt x="16142" y="7676"/>
                    </a:lnTo>
                    <a:lnTo>
                      <a:pt x="16142" y="3137"/>
                    </a:lnTo>
                    <a:cubicBezTo>
                      <a:pt x="16142" y="2108"/>
                      <a:pt x="15857" y="1318"/>
                      <a:pt x="15297" y="788"/>
                    </a:cubicBezTo>
                    <a:cubicBezTo>
                      <a:pt x="14516" y="51"/>
                      <a:pt x="13383" y="0"/>
                      <a:pt x="1308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5168;p84">
              <a:extLst>
                <a:ext uri="{FF2B5EF4-FFF2-40B4-BE49-F238E27FC236}">
                  <a16:creationId xmlns:a16="http://schemas.microsoft.com/office/drawing/2014/main" id="{7D15CB52-A360-AF22-CB92-68ABAD2C88E1}"/>
                </a:ext>
              </a:extLst>
            </p:cNvPr>
            <p:cNvGrpSpPr/>
            <p:nvPr/>
          </p:nvGrpSpPr>
          <p:grpSpPr>
            <a:xfrm flipH="1">
              <a:off x="7734309" y="2063282"/>
              <a:ext cx="273693" cy="620095"/>
              <a:chOff x="8031573" y="2063282"/>
              <a:chExt cx="273693" cy="620095"/>
            </a:xfrm>
          </p:grpSpPr>
          <p:sp>
            <p:nvSpPr>
              <p:cNvPr id="23" name="Google Shape;5169;p84">
                <a:extLst>
                  <a:ext uri="{FF2B5EF4-FFF2-40B4-BE49-F238E27FC236}">
                    <a16:creationId xmlns:a16="http://schemas.microsoft.com/office/drawing/2014/main" id="{F00DEE8F-C0B3-021E-9194-43611115AADE}"/>
                  </a:ext>
                </a:extLst>
              </p:cNvPr>
              <p:cNvSpPr/>
              <p:nvPr/>
            </p:nvSpPr>
            <p:spPr>
              <a:xfrm>
                <a:off x="8031573" y="2481676"/>
                <a:ext cx="246012" cy="201702"/>
              </a:xfrm>
              <a:custGeom>
                <a:avLst/>
                <a:gdLst/>
                <a:ahLst/>
                <a:cxnLst/>
                <a:rect l="l" t="t" r="r" b="b"/>
                <a:pathLst>
                  <a:path w="17944" h="14712" extrusionOk="0">
                    <a:moveTo>
                      <a:pt x="13714" y="1"/>
                    </a:moveTo>
                    <a:cubicBezTo>
                      <a:pt x="13485" y="1"/>
                      <a:pt x="13243" y="5"/>
                      <a:pt x="12987" y="13"/>
                    </a:cubicBezTo>
                    <a:cubicBezTo>
                      <a:pt x="11706" y="56"/>
                      <a:pt x="10294" y="76"/>
                      <a:pt x="8782" y="76"/>
                    </a:cubicBezTo>
                    <a:cubicBezTo>
                      <a:pt x="8568" y="76"/>
                      <a:pt x="8352" y="76"/>
                      <a:pt x="8134" y="75"/>
                    </a:cubicBezTo>
                    <a:lnTo>
                      <a:pt x="8118" y="75"/>
                    </a:lnTo>
                    <a:cubicBezTo>
                      <a:pt x="8116" y="75"/>
                      <a:pt x="8114" y="75"/>
                      <a:pt x="8112" y="75"/>
                    </a:cubicBezTo>
                    <a:cubicBezTo>
                      <a:pt x="6297" y="75"/>
                      <a:pt x="4825" y="1549"/>
                      <a:pt x="4828" y="3365"/>
                    </a:cubicBezTo>
                    <a:lnTo>
                      <a:pt x="4828" y="4847"/>
                    </a:lnTo>
                    <a:lnTo>
                      <a:pt x="6675" y="4847"/>
                    </a:lnTo>
                    <a:cubicBezTo>
                      <a:pt x="9163" y="4850"/>
                      <a:pt x="11182" y="6869"/>
                      <a:pt x="11185" y="9357"/>
                    </a:cubicBezTo>
                    <a:lnTo>
                      <a:pt x="11185" y="9535"/>
                    </a:lnTo>
                    <a:cubicBezTo>
                      <a:pt x="11185" y="9839"/>
                      <a:pt x="10936" y="10088"/>
                      <a:pt x="10632" y="10088"/>
                    </a:cubicBezTo>
                    <a:cubicBezTo>
                      <a:pt x="10328" y="10088"/>
                      <a:pt x="10079" y="9839"/>
                      <a:pt x="10079" y="9535"/>
                    </a:cubicBezTo>
                    <a:lnTo>
                      <a:pt x="10079" y="9357"/>
                    </a:lnTo>
                    <a:cubicBezTo>
                      <a:pt x="10079" y="7477"/>
                      <a:pt x="8555" y="5953"/>
                      <a:pt x="6675" y="5953"/>
                    </a:cubicBezTo>
                    <a:lnTo>
                      <a:pt x="1" y="5953"/>
                    </a:lnTo>
                    <a:lnTo>
                      <a:pt x="1" y="12851"/>
                    </a:lnTo>
                    <a:cubicBezTo>
                      <a:pt x="460" y="13288"/>
                      <a:pt x="2279" y="14711"/>
                      <a:pt x="6423" y="14711"/>
                    </a:cubicBezTo>
                    <a:cubicBezTo>
                      <a:pt x="11525" y="14711"/>
                      <a:pt x="14168" y="11628"/>
                      <a:pt x="14527" y="8571"/>
                    </a:cubicBezTo>
                    <a:cubicBezTo>
                      <a:pt x="14553" y="8351"/>
                      <a:pt x="14705" y="8169"/>
                      <a:pt x="14919" y="8105"/>
                    </a:cubicBezTo>
                    <a:cubicBezTo>
                      <a:pt x="15042" y="8069"/>
                      <a:pt x="17944" y="7154"/>
                      <a:pt x="17882" y="3957"/>
                    </a:cubicBezTo>
                    <a:cubicBezTo>
                      <a:pt x="17856" y="2779"/>
                      <a:pt x="17727" y="1961"/>
                      <a:pt x="17459" y="1392"/>
                    </a:cubicBezTo>
                    <a:cubicBezTo>
                      <a:pt x="17352" y="1201"/>
                      <a:pt x="17093" y="842"/>
                      <a:pt x="17028" y="780"/>
                    </a:cubicBezTo>
                    <a:cubicBezTo>
                      <a:pt x="16462" y="243"/>
                      <a:pt x="15452" y="1"/>
                      <a:pt x="1371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170;p84">
                <a:extLst>
                  <a:ext uri="{FF2B5EF4-FFF2-40B4-BE49-F238E27FC236}">
                    <a16:creationId xmlns:a16="http://schemas.microsoft.com/office/drawing/2014/main" id="{E55CF0AA-E663-09D4-06F6-FE7321DADD55}"/>
                  </a:ext>
                </a:extLst>
              </p:cNvPr>
              <p:cNvSpPr/>
              <p:nvPr/>
            </p:nvSpPr>
            <p:spPr>
              <a:xfrm>
                <a:off x="8031573" y="2298026"/>
                <a:ext cx="273693" cy="250112"/>
              </a:xfrm>
              <a:custGeom>
                <a:avLst/>
                <a:gdLst/>
                <a:ahLst/>
                <a:cxnLst/>
                <a:rect l="l" t="t" r="r" b="b"/>
                <a:pathLst>
                  <a:path w="19963" h="18243" extrusionOk="0">
                    <a:moveTo>
                      <a:pt x="16810" y="1"/>
                    </a:moveTo>
                    <a:cubicBezTo>
                      <a:pt x="16764" y="1"/>
                      <a:pt x="16738" y="2"/>
                      <a:pt x="16737" y="2"/>
                    </a:cubicBezTo>
                    <a:lnTo>
                      <a:pt x="12039" y="2"/>
                    </a:lnTo>
                    <a:cubicBezTo>
                      <a:pt x="9752" y="2"/>
                      <a:pt x="7902" y="1856"/>
                      <a:pt x="7898" y="4140"/>
                    </a:cubicBezTo>
                    <a:lnTo>
                      <a:pt x="7898" y="6748"/>
                    </a:lnTo>
                    <a:lnTo>
                      <a:pt x="8303" y="6748"/>
                    </a:lnTo>
                    <a:cubicBezTo>
                      <a:pt x="9966" y="6748"/>
                      <a:pt x="11315" y="8097"/>
                      <a:pt x="11315" y="9760"/>
                    </a:cubicBezTo>
                    <a:lnTo>
                      <a:pt x="11315" y="10333"/>
                    </a:lnTo>
                    <a:cubicBezTo>
                      <a:pt x="11315" y="10637"/>
                      <a:pt x="11069" y="10886"/>
                      <a:pt x="10761" y="10886"/>
                    </a:cubicBezTo>
                    <a:cubicBezTo>
                      <a:pt x="10457" y="10886"/>
                      <a:pt x="10211" y="10637"/>
                      <a:pt x="10211" y="10333"/>
                    </a:cubicBezTo>
                    <a:lnTo>
                      <a:pt x="10211" y="9760"/>
                    </a:lnTo>
                    <a:cubicBezTo>
                      <a:pt x="10208" y="8705"/>
                      <a:pt x="9357" y="7854"/>
                      <a:pt x="8303" y="7851"/>
                    </a:cubicBezTo>
                    <a:lnTo>
                      <a:pt x="6449" y="7851"/>
                    </a:lnTo>
                    <a:cubicBezTo>
                      <a:pt x="5362" y="7851"/>
                      <a:pt x="4482" y="8731"/>
                      <a:pt x="4482" y="9818"/>
                    </a:cubicBezTo>
                    <a:lnTo>
                      <a:pt x="4482" y="10624"/>
                    </a:lnTo>
                    <a:cubicBezTo>
                      <a:pt x="4482" y="10931"/>
                      <a:pt x="4233" y="11177"/>
                      <a:pt x="3929" y="11177"/>
                    </a:cubicBezTo>
                    <a:cubicBezTo>
                      <a:pt x="3624" y="11177"/>
                      <a:pt x="3375" y="10931"/>
                      <a:pt x="3375" y="10624"/>
                    </a:cubicBezTo>
                    <a:lnTo>
                      <a:pt x="3375" y="9818"/>
                    </a:lnTo>
                    <a:cubicBezTo>
                      <a:pt x="3375" y="8123"/>
                      <a:pt x="4750" y="6745"/>
                      <a:pt x="6449" y="6745"/>
                    </a:cubicBezTo>
                    <a:lnTo>
                      <a:pt x="6792" y="6745"/>
                    </a:lnTo>
                    <a:lnTo>
                      <a:pt x="6792" y="5230"/>
                    </a:lnTo>
                    <a:lnTo>
                      <a:pt x="1" y="5230"/>
                    </a:lnTo>
                    <a:lnTo>
                      <a:pt x="1" y="18243"/>
                    </a:lnTo>
                    <a:lnTo>
                      <a:pt x="3722" y="18243"/>
                    </a:lnTo>
                    <a:lnTo>
                      <a:pt x="3722" y="16761"/>
                    </a:lnTo>
                    <a:cubicBezTo>
                      <a:pt x="3722" y="14335"/>
                      <a:pt x="5689" y="12364"/>
                      <a:pt x="8118" y="12364"/>
                    </a:cubicBezTo>
                    <a:lnTo>
                      <a:pt x="8138" y="12364"/>
                    </a:lnTo>
                    <a:cubicBezTo>
                      <a:pt x="8355" y="12365"/>
                      <a:pt x="8571" y="12366"/>
                      <a:pt x="8785" y="12366"/>
                    </a:cubicBezTo>
                    <a:cubicBezTo>
                      <a:pt x="10281" y="12366"/>
                      <a:pt x="11680" y="12346"/>
                      <a:pt x="12949" y="12306"/>
                    </a:cubicBezTo>
                    <a:cubicBezTo>
                      <a:pt x="13215" y="12297"/>
                      <a:pt x="13470" y="12293"/>
                      <a:pt x="13712" y="12293"/>
                    </a:cubicBezTo>
                    <a:cubicBezTo>
                      <a:pt x="15786" y="12293"/>
                      <a:pt x="16995" y="12621"/>
                      <a:pt x="17789" y="13374"/>
                    </a:cubicBezTo>
                    <a:cubicBezTo>
                      <a:pt x="17866" y="13448"/>
                      <a:pt x="17941" y="13526"/>
                      <a:pt x="18009" y="13610"/>
                    </a:cubicBezTo>
                    <a:cubicBezTo>
                      <a:pt x="19963" y="12539"/>
                      <a:pt x="19927" y="9744"/>
                      <a:pt x="19927" y="9715"/>
                    </a:cubicBezTo>
                    <a:lnTo>
                      <a:pt x="19927" y="4156"/>
                    </a:lnTo>
                    <a:cubicBezTo>
                      <a:pt x="19927" y="2603"/>
                      <a:pt x="19545" y="1461"/>
                      <a:pt x="18795" y="763"/>
                    </a:cubicBezTo>
                    <a:cubicBezTo>
                      <a:pt x="18032" y="53"/>
                      <a:pt x="17079" y="1"/>
                      <a:pt x="1681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171;p84">
                <a:extLst>
                  <a:ext uri="{FF2B5EF4-FFF2-40B4-BE49-F238E27FC236}">
                    <a16:creationId xmlns:a16="http://schemas.microsoft.com/office/drawing/2014/main" id="{70F9A0DE-A800-BD96-3BF7-9DFE2EB4A41A}"/>
                  </a:ext>
                </a:extLst>
              </p:cNvPr>
              <p:cNvSpPr/>
              <p:nvPr/>
            </p:nvSpPr>
            <p:spPr>
              <a:xfrm>
                <a:off x="8031573" y="2063282"/>
                <a:ext cx="177311" cy="142529"/>
              </a:xfrm>
              <a:custGeom>
                <a:avLst/>
                <a:gdLst/>
                <a:ahLst/>
                <a:cxnLst/>
                <a:rect l="l" t="t" r="r" b="b"/>
                <a:pathLst>
                  <a:path w="12933" h="10396" extrusionOk="0">
                    <a:moveTo>
                      <a:pt x="3097" y="1"/>
                    </a:moveTo>
                    <a:cubicBezTo>
                      <a:pt x="134" y="1"/>
                      <a:pt x="4" y="3928"/>
                      <a:pt x="1" y="4087"/>
                    </a:cubicBezTo>
                    <a:lnTo>
                      <a:pt x="1" y="10396"/>
                    </a:lnTo>
                    <a:lnTo>
                      <a:pt x="3796" y="10396"/>
                    </a:lnTo>
                    <a:cubicBezTo>
                      <a:pt x="5061" y="10393"/>
                      <a:pt x="6087" y="9367"/>
                      <a:pt x="6087" y="8102"/>
                    </a:cubicBezTo>
                    <a:lnTo>
                      <a:pt x="6087" y="7568"/>
                    </a:lnTo>
                    <a:cubicBezTo>
                      <a:pt x="6083" y="6255"/>
                      <a:pt x="5022" y="5193"/>
                      <a:pt x="3712" y="5193"/>
                    </a:cubicBezTo>
                    <a:lnTo>
                      <a:pt x="2803" y="5193"/>
                    </a:lnTo>
                    <a:cubicBezTo>
                      <a:pt x="2499" y="5193"/>
                      <a:pt x="2249" y="4944"/>
                      <a:pt x="2249" y="4640"/>
                    </a:cubicBezTo>
                    <a:cubicBezTo>
                      <a:pt x="2249" y="4336"/>
                      <a:pt x="2499" y="4087"/>
                      <a:pt x="2803" y="4087"/>
                    </a:cubicBezTo>
                    <a:lnTo>
                      <a:pt x="3715" y="4087"/>
                    </a:lnTo>
                    <a:cubicBezTo>
                      <a:pt x="5507" y="4090"/>
                      <a:pt x="7009" y="5456"/>
                      <a:pt x="7180" y="7241"/>
                    </a:cubicBezTo>
                    <a:lnTo>
                      <a:pt x="12741" y="7241"/>
                    </a:lnTo>
                    <a:cubicBezTo>
                      <a:pt x="12868" y="7086"/>
                      <a:pt x="12932" y="6847"/>
                      <a:pt x="12777" y="6420"/>
                    </a:cubicBezTo>
                    <a:cubicBezTo>
                      <a:pt x="12389" y="5323"/>
                      <a:pt x="10755" y="3708"/>
                      <a:pt x="8616" y="2301"/>
                    </a:cubicBezTo>
                    <a:cubicBezTo>
                      <a:pt x="6494" y="903"/>
                      <a:pt x="4327" y="1"/>
                      <a:pt x="309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172;p84">
                <a:extLst>
                  <a:ext uri="{FF2B5EF4-FFF2-40B4-BE49-F238E27FC236}">
                    <a16:creationId xmlns:a16="http://schemas.microsoft.com/office/drawing/2014/main" id="{50C76551-6650-F3E2-6905-C66FC456D7C3}"/>
                  </a:ext>
                </a:extLst>
              </p:cNvPr>
              <p:cNvSpPr/>
              <p:nvPr/>
            </p:nvSpPr>
            <p:spPr>
              <a:xfrm>
                <a:off x="8031573" y="2177659"/>
                <a:ext cx="221307" cy="176914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2904" extrusionOk="0">
                    <a:moveTo>
                      <a:pt x="13080" y="0"/>
                    </a:moveTo>
                    <a:cubicBezTo>
                      <a:pt x="13032" y="0"/>
                      <a:pt x="13005" y="2"/>
                      <a:pt x="13004" y="2"/>
                    </a:cubicBezTo>
                    <a:cubicBezTo>
                      <a:pt x="12997" y="3"/>
                      <a:pt x="12991" y="4"/>
                      <a:pt x="12985" y="4"/>
                    </a:cubicBezTo>
                    <a:cubicBezTo>
                      <a:pt x="12978" y="4"/>
                      <a:pt x="12973" y="3"/>
                      <a:pt x="12968" y="2"/>
                    </a:cubicBezTo>
                    <a:lnTo>
                      <a:pt x="7183" y="2"/>
                    </a:lnTo>
                    <a:cubicBezTo>
                      <a:pt x="7054" y="1778"/>
                      <a:pt x="5579" y="3156"/>
                      <a:pt x="3796" y="3156"/>
                    </a:cubicBezTo>
                    <a:lnTo>
                      <a:pt x="1" y="3156"/>
                    </a:lnTo>
                    <a:lnTo>
                      <a:pt x="1" y="12904"/>
                    </a:lnTo>
                    <a:lnTo>
                      <a:pt x="6792" y="12904"/>
                    </a:lnTo>
                    <a:cubicBezTo>
                      <a:pt x="6802" y="10018"/>
                      <a:pt x="9150" y="7676"/>
                      <a:pt x="12036" y="7676"/>
                    </a:cubicBezTo>
                    <a:lnTo>
                      <a:pt x="16142" y="7676"/>
                    </a:lnTo>
                    <a:lnTo>
                      <a:pt x="16142" y="3137"/>
                    </a:lnTo>
                    <a:cubicBezTo>
                      <a:pt x="16142" y="2108"/>
                      <a:pt x="15857" y="1318"/>
                      <a:pt x="15297" y="788"/>
                    </a:cubicBezTo>
                    <a:cubicBezTo>
                      <a:pt x="14516" y="51"/>
                      <a:pt x="13383" y="0"/>
                      <a:pt x="1308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99D7068-BA05-B1B8-50DC-2A0FCD38B37C}"/>
              </a:ext>
            </a:extLst>
          </p:cNvPr>
          <p:cNvSpPr txBox="1"/>
          <p:nvPr/>
        </p:nvSpPr>
        <p:spPr>
          <a:xfrm>
            <a:off x="6058378" y="1418020"/>
            <a:ext cx="2514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</a:t>
            </a:r>
            <a:r>
              <a:rPr lang="fa-IR" sz="18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ایمنی</a:t>
            </a:r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در پالایشگاه گاز ترش وجود مواد سمی و قابل اشتعال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E21DD1E-DAE0-EE03-A04B-BD5A5AF3A37A}"/>
              </a:ext>
            </a:extLst>
          </p:cNvPr>
          <p:cNvSpPr txBox="1"/>
          <p:nvPr/>
        </p:nvSpPr>
        <p:spPr>
          <a:xfrm>
            <a:off x="564356" y="1448485"/>
            <a:ext cx="259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ایمنی واحد بازیافت گوگرد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475AAB-D3A9-0D84-CC49-E91EC3331921}"/>
              </a:ext>
            </a:extLst>
          </p:cNvPr>
          <p:cNvSpPr txBox="1"/>
          <p:nvPr/>
        </p:nvSpPr>
        <p:spPr>
          <a:xfrm>
            <a:off x="5847046" y="2478502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بهداشتی در پالایشگاه گاز ترش مواجهه شغلی با مواد و مواد شیمیایی خطرناک</a:t>
            </a:r>
            <a:r>
              <a:rPr lang="fa-IR" sz="1800" dirty="0"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2B22F2-7E0A-A46E-826B-FD86C429D86F}"/>
              </a:ext>
            </a:extLst>
          </p:cNvPr>
          <p:cNvSpPr txBox="1"/>
          <p:nvPr/>
        </p:nvSpPr>
        <p:spPr>
          <a:xfrm>
            <a:off x="382841" y="2478502"/>
            <a:ext cx="2596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ها در پالایشگاه گاز ترش از نظر خطرات بهداشتی واحد بازیافت پساب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23D780-295A-1BDE-043C-EC8F504885F6}"/>
              </a:ext>
            </a:extLst>
          </p:cNvPr>
          <p:cNvSpPr txBox="1"/>
          <p:nvPr/>
        </p:nvSpPr>
        <p:spPr>
          <a:xfrm>
            <a:off x="5847046" y="3563606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خطر محیط زیستی در پالایشگاه گاز ترش انتشار گازهای سمی و گلخانه ای در هوا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2C4706-668C-4A02-AD5D-E4AAF3163B5C}"/>
              </a:ext>
            </a:extLst>
          </p:cNvPr>
          <p:cNvSpPr txBox="1"/>
          <p:nvPr/>
        </p:nvSpPr>
        <p:spPr>
          <a:xfrm>
            <a:off x="382841" y="3563606"/>
            <a:ext cx="2725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2  Nazanin" panose="00000400000000000000" pitchFamily="2" charset="-78"/>
              </a:rPr>
              <a:t>بحرانی ترین واحد در پالایشگاه گاز ترش از نظر خطرات محیط زیستی واحد فلر است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7368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E7FBFAA-D678-84E8-0BEE-C21D84B88A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456504"/>
              </p:ext>
            </p:extLst>
          </p:nvPr>
        </p:nvGraphicFramePr>
        <p:xfrm>
          <a:off x="614363" y="464502"/>
          <a:ext cx="7915274" cy="4343718"/>
        </p:xfrm>
        <a:graphic>
          <a:graphicData uri="http://schemas.openxmlformats.org/drawingml/2006/table">
            <a:tbl>
              <a:tblPr firstRow="1" bandRow="1">
                <a:tableStyleId>{7A4E36CE-4D22-4381-8344-8E058BA93138}</a:tableStyleId>
              </a:tblPr>
              <a:tblGrid>
                <a:gridCol w="5579268">
                  <a:extLst>
                    <a:ext uri="{9D8B030D-6E8A-4147-A177-3AD203B41FA5}">
                      <a16:colId xmlns:a16="http://schemas.microsoft.com/office/drawing/2014/main" val="83788751"/>
                    </a:ext>
                  </a:extLst>
                </a:gridCol>
                <a:gridCol w="1557337">
                  <a:extLst>
                    <a:ext uri="{9D8B030D-6E8A-4147-A177-3AD203B41FA5}">
                      <a16:colId xmlns:a16="http://schemas.microsoft.com/office/drawing/2014/main" val="978904041"/>
                    </a:ext>
                  </a:extLst>
                </a:gridCol>
                <a:gridCol w="778669">
                  <a:extLst>
                    <a:ext uri="{9D8B030D-6E8A-4147-A177-3AD203B41FA5}">
                      <a16:colId xmlns:a16="http://schemas.microsoft.com/office/drawing/2014/main" val="3681204423"/>
                    </a:ext>
                  </a:extLst>
                </a:gridCol>
              </a:tblGrid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Quantitative assessment of health, safety, and environment  (HSE) resilience based on the Delphi method and analytic  hierarchy process (AHP) in municipal solid waste management  system: A case  study in Tehran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Kamal Karimzadeh , Ghazaleh Monazami Tehrani, Shokooh Sadat Khaloo , Mohammad Hossein Vaziri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811498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Prioritizing health, safety and environmental hazards by integrating risk assessment and analytic  hierarchy process techniques in solid waste management facilities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Abdulrahim Moloudi, Shokoh Sadat Khaloo, Reza Gholamnia &amp; Reza Saeedi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7916537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Prioritization of Assessment Criteria of HSE Management Performance in Healthcare Centers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Seyedeh Shabnam Azimi-Hosseini, Nabiollah Mansouri, Reza Azizinezhad, Hassan Karimzadegan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2019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5183751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Hybrid fuzzy MCDM and FMEA integrating with linear programming approach for the health and safety  executive risks: a case study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Mohammad Khalilzadeh,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Peiman Ghasemi,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Ahmadreza Afrasiabi,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Hedieh Shakeri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2020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0212929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Decision making with the analytic hierarchy process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Thomas L. Saaty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2008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02827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215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273F0A-3419-D511-F52E-6E8703B4E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253815"/>
              </p:ext>
            </p:extLst>
          </p:nvPr>
        </p:nvGraphicFramePr>
        <p:xfrm>
          <a:off x="614363" y="524033"/>
          <a:ext cx="7915274" cy="3277236"/>
        </p:xfrm>
        <a:graphic>
          <a:graphicData uri="http://schemas.openxmlformats.org/drawingml/2006/table">
            <a:tbl>
              <a:tblPr firstRow="1" bandRow="1">
                <a:tableStyleId>{7A4E36CE-4D22-4381-8344-8E058BA93138}</a:tableStyleId>
              </a:tblPr>
              <a:tblGrid>
                <a:gridCol w="5579268">
                  <a:extLst>
                    <a:ext uri="{9D8B030D-6E8A-4147-A177-3AD203B41FA5}">
                      <a16:colId xmlns:a16="http://schemas.microsoft.com/office/drawing/2014/main" val="83788751"/>
                    </a:ext>
                  </a:extLst>
                </a:gridCol>
                <a:gridCol w="1557337">
                  <a:extLst>
                    <a:ext uri="{9D8B030D-6E8A-4147-A177-3AD203B41FA5}">
                      <a16:colId xmlns:a16="http://schemas.microsoft.com/office/drawing/2014/main" val="978904041"/>
                    </a:ext>
                  </a:extLst>
                </a:gridCol>
                <a:gridCol w="778669">
                  <a:extLst>
                    <a:ext uri="{9D8B030D-6E8A-4147-A177-3AD203B41FA5}">
                      <a16:colId xmlns:a16="http://schemas.microsoft.com/office/drawing/2014/main" val="3681204423"/>
                    </a:ext>
                  </a:extLst>
                </a:gridCol>
              </a:tblGrid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نقش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HSE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در اجرای پروژه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های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عملیاتی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پیمانکاران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با استفاده از تحلیل سلسله مراتبی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AHP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b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</a:b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(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نمونه موردی سد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چمشیر گچساران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عنایت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فیاض قدم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1400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811498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عملکرد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ایمنی، بهداشت و محیط زیست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HSE 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پیمانکاران صنعت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ساختمان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به روش </a:t>
                      </a:r>
                      <a:r>
                        <a:rPr lang="en-US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AHP</a:t>
                      </a: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b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</a:br>
                      <a:r>
                        <a:rPr lang="fa-IR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(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مطالعه موردی: پروژه باغ موزه خزانه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ملی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بانک مرکزی ج.ا.ا</a:t>
                      </a:r>
                      <a:r>
                        <a:rPr lang="ar-SA" sz="1100" b="1" i="0" u="none" strike="noStrike" cap="non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cap="non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خشایار سالاری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79165373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ارزیابی و اولویت بندی ریسکهای پروژه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های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BOT </a:t>
                      </a:r>
                      <a:r>
                        <a:rPr lang="fa-IR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با استفاده از معادلات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ساختاری و مدل یکپارچه فرآیند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تحلیل سلسله مراتبی فازی و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TOPSIS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سید مرتضی هاتفی ، حسن محسنی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15183751"/>
                  </a:ext>
                </a:extLst>
              </a:tr>
              <a:tr h="81930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شناسایی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و رتبه بندی عوامل موثر بر رتبه بندی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مدیریت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ایمنی، بهداشت و محیط زیست در معدن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فاریاب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با استفاده از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رویکرد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</a:t>
                      </a:r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AHP 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فازی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افشین</a:t>
                      </a:r>
                      <a:r>
                        <a:rPr lang="ar-SA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 ستاره </a:t>
                      </a:r>
                      <a:r>
                        <a:rPr lang="fa-IR" sz="1100" b="1" i="0" u="none" strike="noStrike" noProof="0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تبریزی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chemeClr val="bg1">
                              <a:lumMod val="25000"/>
                            </a:schemeClr>
                          </a:solidFill>
                          <a:effectLst/>
                          <a:latin typeface="Segoe UI" panose="020B0502040204020203" pitchFamily="34" charset="0"/>
                        </a:rPr>
                        <a:t>1395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02129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18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9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چه راهکارهایی داریم؟</a:t>
            </a:r>
            <a:endParaRPr dirty="0"/>
          </a:p>
        </p:txBody>
      </p:sp>
      <p:sp>
        <p:nvSpPr>
          <p:cNvPr id="603" name="Google Shape;603;p49"/>
          <p:cNvSpPr txBox="1">
            <a:spLocks noGrp="1"/>
          </p:cNvSpPr>
          <p:nvPr>
            <p:ph type="subTitle" idx="1"/>
          </p:nvPr>
        </p:nvSpPr>
        <p:spPr>
          <a:xfrm>
            <a:off x="75812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شناسایی حالات خرابی و اولویت بندی براساس شماره اولویت ریسک</a:t>
            </a:r>
          </a:p>
        </p:txBody>
      </p:sp>
      <p:sp>
        <p:nvSpPr>
          <p:cNvPr id="604" name="Google Shape;604;p49"/>
          <p:cNvSpPr txBox="1">
            <a:spLocks noGrp="1"/>
          </p:cNvSpPr>
          <p:nvPr>
            <p:ph type="subTitle" idx="2"/>
          </p:nvPr>
        </p:nvSpPr>
        <p:spPr>
          <a:xfrm>
            <a:off x="3440700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 ترکیب احتمال و شدت رویدادها برای تعیین امتیاز ریسک واحدها</a:t>
            </a:r>
          </a:p>
        </p:txBody>
      </p:sp>
      <p:sp>
        <p:nvSpPr>
          <p:cNvPr id="605" name="Google Shape;605;p49"/>
          <p:cNvSpPr txBox="1">
            <a:spLocks noGrp="1"/>
          </p:cNvSpPr>
          <p:nvPr>
            <p:ph type="subTitle" idx="3"/>
          </p:nvPr>
        </p:nvSpPr>
        <p:spPr>
          <a:xfrm>
            <a:off x="758122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اختصاص مطلوبیت به معیارها و رتبه بندی براساس امتیاز کلی</a:t>
            </a:r>
          </a:p>
        </p:txBody>
      </p:sp>
      <p:sp>
        <p:nvSpPr>
          <p:cNvPr id="606" name="Google Shape;606;p49"/>
          <p:cNvSpPr txBox="1">
            <a:spLocks noGrp="1"/>
          </p:cNvSpPr>
          <p:nvPr>
            <p:ph type="subTitle" idx="4"/>
          </p:nvPr>
        </p:nvSpPr>
        <p:spPr>
          <a:xfrm>
            <a:off x="3440700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مقایسه هزینه های اقدامات کاهش ریسک با منافع حاصل</a:t>
            </a:r>
          </a:p>
        </p:txBody>
      </p:sp>
      <p:sp>
        <p:nvSpPr>
          <p:cNvPr id="607" name="Google Shape;607;p49"/>
          <p:cNvSpPr txBox="1">
            <a:spLocks noGrp="1"/>
          </p:cNvSpPr>
          <p:nvPr>
            <p:ph type="subTitle" idx="5"/>
          </p:nvPr>
        </p:nvSpPr>
        <p:spPr>
          <a:xfrm>
            <a:off x="6123275" y="1812337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تکنیک تصمیم گیری چندمعیاره با ساختاربندی سلسله مراتبی معیارها و انجام مقایسات زوجی.</a:t>
            </a:r>
          </a:p>
        </p:txBody>
      </p:sp>
      <p:sp>
        <p:nvSpPr>
          <p:cNvPr id="608" name="Google Shape;608;p49"/>
          <p:cNvSpPr txBox="1">
            <a:spLocks noGrp="1"/>
          </p:cNvSpPr>
          <p:nvPr>
            <p:ph type="subTitle" idx="6"/>
          </p:nvPr>
        </p:nvSpPr>
        <p:spPr>
          <a:xfrm>
            <a:off x="6123275" y="3604490"/>
            <a:ext cx="2262600" cy="10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400" dirty="0"/>
              <a:t>تعیین علل بالقوه رویدادهای نامطلوب و کمی سازی ریسک</a:t>
            </a:r>
          </a:p>
        </p:txBody>
      </p:sp>
      <p:sp>
        <p:nvSpPr>
          <p:cNvPr id="609" name="Google Shape;609;p49"/>
          <p:cNvSpPr txBox="1">
            <a:spLocks noGrp="1"/>
          </p:cNvSpPr>
          <p:nvPr>
            <p:ph type="subTitle" idx="7"/>
          </p:nvPr>
        </p:nvSpPr>
        <p:spPr>
          <a:xfrm>
            <a:off x="758125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Failure Mode and Effects Analysis (FMEA)</a:t>
            </a:r>
            <a:endParaRPr dirty="0"/>
          </a:p>
        </p:txBody>
      </p:sp>
      <p:sp>
        <p:nvSpPr>
          <p:cNvPr id="610" name="Google Shape;610;p49"/>
          <p:cNvSpPr txBox="1">
            <a:spLocks noGrp="1"/>
          </p:cNvSpPr>
          <p:nvPr>
            <p:ph type="subTitle" idx="8"/>
          </p:nvPr>
        </p:nvSpPr>
        <p:spPr>
          <a:xfrm>
            <a:off x="3440700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Matrix</a:t>
            </a:r>
            <a:endParaRPr dirty="0"/>
          </a:p>
        </p:txBody>
      </p:sp>
      <p:sp>
        <p:nvSpPr>
          <p:cNvPr id="611" name="Google Shape;611;p49"/>
          <p:cNvSpPr txBox="1">
            <a:spLocks noGrp="1"/>
          </p:cNvSpPr>
          <p:nvPr>
            <p:ph type="subTitle" idx="9"/>
          </p:nvPr>
        </p:nvSpPr>
        <p:spPr>
          <a:xfrm>
            <a:off x="6123278" y="1357988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Analytic Hierarchy Process (AHP)</a:t>
            </a:r>
            <a:endParaRPr dirty="0"/>
          </a:p>
        </p:txBody>
      </p:sp>
      <p:sp>
        <p:nvSpPr>
          <p:cNvPr id="612" name="Google Shape;612;p49"/>
          <p:cNvSpPr txBox="1">
            <a:spLocks noGrp="1"/>
          </p:cNvSpPr>
          <p:nvPr>
            <p:ph type="subTitle" idx="13"/>
          </p:nvPr>
        </p:nvSpPr>
        <p:spPr>
          <a:xfrm>
            <a:off x="758122" y="3337313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Multi-Attribute Utility Theory (MAUT)</a:t>
            </a:r>
            <a:endParaRPr dirty="0"/>
          </a:p>
        </p:txBody>
      </p:sp>
      <p:sp>
        <p:nvSpPr>
          <p:cNvPr id="613" name="Google Shape;613;p49"/>
          <p:cNvSpPr txBox="1">
            <a:spLocks noGrp="1"/>
          </p:cNvSpPr>
          <p:nvPr>
            <p:ph type="subTitle" idx="14"/>
          </p:nvPr>
        </p:nvSpPr>
        <p:spPr>
          <a:xfrm>
            <a:off x="3440700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Cost-Benefit Analysis (CBA)</a:t>
            </a:r>
            <a:endParaRPr dirty="0"/>
          </a:p>
        </p:txBody>
      </p:sp>
      <p:sp>
        <p:nvSpPr>
          <p:cNvPr id="614" name="Google Shape;614;p49"/>
          <p:cNvSpPr txBox="1">
            <a:spLocks noGrp="1"/>
          </p:cNvSpPr>
          <p:nvPr>
            <p:ph type="subTitle" idx="15"/>
          </p:nvPr>
        </p:nvSpPr>
        <p:spPr>
          <a:xfrm>
            <a:off x="6123278" y="3025361"/>
            <a:ext cx="2262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Fault Tree Analysis (FTA)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1390;p69">
            <a:extLst>
              <a:ext uri="{FF2B5EF4-FFF2-40B4-BE49-F238E27FC236}">
                <a16:creationId xmlns:a16="http://schemas.microsoft.com/office/drawing/2014/main" id="{ED183037-13C0-01AB-9276-4ED2EEE0B6FA}"/>
              </a:ext>
            </a:extLst>
          </p:cNvPr>
          <p:cNvSpPr txBox="1"/>
          <p:nvPr/>
        </p:nvSpPr>
        <p:spPr>
          <a:xfrm>
            <a:off x="459247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Flexibility</a:t>
            </a:r>
            <a:endParaRPr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1" name="Google Shape;1391;p69">
            <a:extLst>
              <a:ext uri="{FF2B5EF4-FFF2-40B4-BE49-F238E27FC236}">
                <a16:creationId xmlns:a16="http://schemas.microsoft.com/office/drawing/2014/main" id="{DB14C63E-2079-A2E5-7BC4-03AFA21716A3}"/>
              </a:ext>
            </a:extLst>
          </p:cNvPr>
          <p:cNvSpPr txBox="1"/>
          <p:nvPr/>
        </p:nvSpPr>
        <p:spPr>
          <a:xfrm>
            <a:off x="459259" y="3824263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سازگاری با تصمیم گیری گروهی و لحاظ دیدگاه های متعدد</a:t>
            </a:r>
          </a:p>
        </p:txBody>
      </p:sp>
      <p:sp>
        <p:nvSpPr>
          <p:cNvPr id="72" name="Google Shape;1392;p69">
            <a:extLst>
              <a:ext uri="{FF2B5EF4-FFF2-40B4-BE49-F238E27FC236}">
                <a16:creationId xmlns:a16="http://schemas.microsoft.com/office/drawing/2014/main" id="{E6BF4816-3D3C-A140-129B-3107F28B36AB}"/>
              </a:ext>
            </a:extLst>
          </p:cNvPr>
          <p:cNvSpPr txBox="1"/>
          <p:nvPr/>
        </p:nvSpPr>
        <p:spPr>
          <a:xfrm>
            <a:off x="1605059" y="116210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Consistency checking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3" name="Google Shape;1393;p69">
            <a:extLst>
              <a:ext uri="{FF2B5EF4-FFF2-40B4-BE49-F238E27FC236}">
                <a16:creationId xmlns:a16="http://schemas.microsoft.com/office/drawing/2014/main" id="{700E87B9-6D58-6895-03B6-0680CF47A231}"/>
              </a:ext>
            </a:extLst>
          </p:cNvPr>
          <p:cNvSpPr txBox="1"/>
          <p:nvPr/>
        </p:nvSpPr>
        <p:spPr>
          <a:xfrm>
            <a:off x="1562219" y="1590438"/>
            <a:ext cx="2143641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بررسی سازگاری برای اطمینان از انسجام قضاوت ها</a:t>
            </a:r>
          </a:p>
        </p:txBody>
      </p:sp>
      <p:sp>
        <p:nvSpPr>
          <p:cNvPr id="74" name="Google Shape;1394;p69">
            <a:extLst>
              <a:ext uri="{FF2B5EF4-FFF2-40B4-BE49-F238E27FC236}">
                <a16:creationId xmlns:a16="http://schemas.microsoft.com/office/drawing/2014/main" id="{ED3B9FBD-9E71-2CE2-5A7A-6D4771D09668}"/>
              </a:ext>
            </a:extLst>
          </p:cNvPr>
          <p:cNvSpPr txBox="1"/>
          <p:nvPr/>
        </p:nvSpPr>
        <p:spPr>
          <a:xfrm>
            <a:off x="2750847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Group decision-making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5" name="Google Shape;1395;p69">
            <a:extLst>
              <a:ext uri="{FF2B5EF4-FFF2-40B4-BE49-F238E27FC236}">
                <a16:creationId xmlns:a16="http://schemas.microsoft.com/office/drawing/2014/main" id="{5D681624-C778-9A8D-58BD-B6903AF29247}"/>
              </a:ext>
            </a:extLst>
          </p:cNvPr>
          <p:cNvSpPr txBox="1"/>
          <p:nvPr/>
        </p:nvSpPr>
        <p:spPr>
          <a:xfrm>
            <a:off x="2630435" y="3824263"/>
            <a:ext cx="2304263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سازگاری با تصمیم گیری گروهی و لحاظ دیدگاه های متعدد</a:t>
            </a:r>
          </a:p>
        </p:txBody>
      </p:sp>
      <p:sp>
        <p:nvSpPr>
          <p:cNvPr id="76" name="Google Shape;1396;p69">
            <a:extLst>
              <a:ext uri="{FF2B5EF4-FFF2-40B4-BE49-F238E27FC236}">
                <a16:creationId xmlns:a16="http://schemas.microsoft.com/office/drawing/2014/main" id="{079B7994-4AC8-601D-8B88-17DBC271397E}"/>
              </a:ext>
            </a:extLst>
          </p:cNvPr>
          <p:cNvSpPr txBox="1"/>
          <p:nvPr/>
        </p:nvSpPr>
        <p:spPr>
          <a:xfrm>
            <a:off x="3896660" y="116210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Pairwise comparisons</a:t>
            </a:r>
            <a:endParaRPr sz="12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77" name="Google Shape;1397;p69">
            <a:extLst>
              <a:ext uri="{FF2B5EF4-FFF2-40B4-BE49-F238E27FC236}">
                <a16:creationId xmlns:a16="http://schemas.microsoft.com/office/drawing/2014/main" id="{198B820C-31B3-11EF-B537-0F6A7146E0B7}"/>
              </a:ext>
            </a:extLst>
          </p:cNvPr>
          <p:cNvSpPr txBox="1"/>
          <p:nvPr/>
        </p:nvSpPr>
        <p:spPr>
          <a:xfrm>
            <a:off x="3802607" y="1591401"/>
            <a:ext cx="2225543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مقایسه های زوجی برای تسهیل فرآیند تصمیم گیری</a:t>
            </a:r>
          </a:p>
        </p:txBody>
      </p:sp>
      <p:cxnSp>
        <p:nvCxnSpPr>
          <p:cNvPr id="78" name="Google Shape;1398;p69">
            <a:extLst>
              <a:ext uri="{FF2B5EF4-FFF2-40B4-BE49-F238E27FC236}">
                <a16:creationId xmlns:a16="http://schemas.microsoft.com/office/drawing/2014/main" id="{B96F9F53-3E19-B640-AE62-251343BF1C90}"/>
              </a:ext>
            </a:extLst>
          </p:cNvPr>
          <p:cNvCxnSpPr>
            <a:cxnSpLocks/>
            <a:stCxn id="133" idx="4"/>
            <a:endCxn id="70" idx="0"/>
          </p:cNvCxnSpPr>
          <p:nvPr/>
        </p:nvCxnSpPr>
        <p:spPr>
          <a:xfrm>
            <a:off x="1483139" y="3230367"/>
            <a:ext cx="1508" cy="16740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1400;p69">
            <a:extLst>
              <a:ext uri="{FF2B5EF4-FFF2-40B4-BE49-F238E27FC236}">
                <a16:creationId xmlns:a16="http://schemas.microsoft.com/office/drawing/2014/main" id="{E84FA448-9376-30D6-7774-D5E978884EC0}"/>
              </a:ext>
            </a:extLst>
          </p:cNvPr>
          <p:cNvCxnSpPr>
            <a:cxnSpLocks/>
            <a:stCxn id="73" idx="2"/>
            <a:endCxn id="119" idx="0"/>
          </p:cNvCxnSpPr>
          <p:nvPr/>
        </p:nvCxnSpPr>
        <p:spPr>
          <a:xfrm flipH="1">
            <a:off x="2630435" y="2206038"/>
            <a:ext cx="3605" cy="160712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Google Shape;1402;p69">
            <a:extLst>
              <a:ext uri="{FF2B5EF4-FFF2-40B4-BE49-F238E27FC236}">
                <a16:creationId xmlns:a16="http://schemas.microsoft.com/office/drawing/2014/main" id="{DB35753E-7550-8BEE-E2DA-EE4DDCF5C865}"/>
              </a:ext>
            </a:extLst>
          </p:cNvPr>
          <p:cNvCxnSpPr>
            <a:stCxn id="92" idx="4"/>
            <a:endCxn id="74" idx="0"/>
          </p:cNvCxnSpPr>
          <p:nvPr/>
        </p:nvCxnSpPr>
        <p:spPr>
          <a:xfrm>
            <a:off x="3776231" y="3248750"/>
            <a:ext cx="0" cy="149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1404;p69">
            <a:extLst>
              <a:ext uri="{FF2B5EF4-FFF2-40B4-BE49-F238E27FC236}">
                <a16:creationId xmlns:a16="http://schemas.microsoft.com/office/drawing/2014/main" id="{8C610178-D4AE-8690-5F72-56AC7371DA03}"/>
              </a:ext>
            </a:extLst>
          </p:cNvPr>
          <p:cNvCxnSpPr>
            <a:cxnSpLocks/>
            <a:stCxn id="77" idx="2"/>
            <a:endCxn id="97" idx="0"/>
          </p:cNvCxnSpPr>
          <p:nvPr/>
        </p:nvCxnSpPr>
        <p:spPr>
          <a:xfrm>
            <a:off x="4915379" y="2207001"/>
            <a:ext cx="7835" cy="1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1406;p69">
            <a:extLst>
              <a:ext uri="{FF2B5EF4-FFF2-40B4-BE49-F238E27FC236}">
                <a16:creationId xmlns:a16="http://schemas.microsoft.com/office/drawing/2014/main" id="{FBEAA75A-2656-B303-CBF0-7402E8BBF331}"/>
              </a:ext>
            </a:extLst>
          </p:cNvPr>
          <p:cNvCxnSpPr>
            <a:cxnSpLocks/>
            <a:stCxn id="133" idx="6"/>
            <a:endCxn id="119" idx="2"/>
          </p:cNvCxnSpPr>
          <p:nvPr/>
        </p:nvCxnSpPr>
        <p:spPr>
          <a:xfrm>
            <a:off x="1924139" y="2789367"/>
            <a:ext cx="265296" cy="1838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1407;p69">
            <a:extLst>
              <a:ext uri="{FF2B5EF4-FFF2-40B4-BE49-F238E27FC236}">
                <a16:creationId xmlns:a16="http://schemas.microsoft.com/office/drawing/2014/main" id="{CC708247-823E-ABDD-0015-719D21905EB5}"/>
              </a:ext>
            </a:extLst>
          </p:cNvPr>
          <p:cNvCxnSpPr>
            <a:stCxn id="119" idx="6"/>
            <a:endCxn id="92" idx="2"/>
          </p:cNvCxnSpPr>
          <p:nvPr/>
        </p:nvCxnSpPr>
        <p:spPr>
          <a:xfrm>
            <a:off x="3071435" y="2807750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1408;p69">
            <a:extLst>
              <a:ext uri="{FF2B5EF4-FFF2-40B4-BE49-F238E27FC236}">
                <a16:creationId xmlns:a16="http://schemas.microsoft.com/office/drawing/2014/main" id="{95784243-E248-51DE-FBA3-7EE5718268DF}"/>
              </a:ext>
            </a:extLst>
          </p:cNvPr>
          <p:cNvCxnSpPr>
            <a:cxnSpLocks/>
            <a:stCxn id="92" idx="6"/>
            <a:endCxn id="97" idx="2"/>
          </p:cNvCxnSpPr>
          <p:nvPr/>
        </p:nvCxnSpPr>
        <p:spPr>
          <a:xfrm>
            <a:off x="4217231" y="2807750"/>
            <a:ext cx="264983" cy="7551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1409;p69">
            <a:extLst>
              <a:ext uri="{FF2B5EF4-FFF2-40B4-BE49-F238E27FC236}">
                <a16:creationId xmlns:a16="http://schemas.microsoft.com/office/drawing/2014/main" id="{EB341E3A-B07B-1CF1-83C2-3BBC9F49BE14}"/>
              </a:ext>
            </a:extLst>
          </p:cNvPr>
          <p:cNvSpPr txBox="1"/>
          <p:nvPr/>
        </p:nvSpPr>
        <p:spPr>
          <a:xfrm>
            <a:off x="5042422" y="3397775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Qualitative and quantitative criteria</a:t>
            </a:r>
            <a:endParaRPr sz="1100"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86" name="Google Shape;1410;p69">
            <a:extLst>
              <a:ext uri="{FF2B5EF4-FFF2-40B4-BE49-F238E27FC236}">
                <a16:creationId xmlns:a16="http://schemas.microsoft.com/office/drawing/2014/main" id="{AC73608F-1AE0-404F-9BCD-DC507B4BEAC3}"/>
              </a:ext>
            </a:extLst>
          </p:cNvPr>
          <p:cNvSpPr txBox="1"/>
          <p:nvPr/>
        </p:nvSpPr>
        <p:spPr>
          <a:xfrm>
            <a:off x="5042430" y="3824263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توانایی در نظر گرفتن معیارهای کیفی و کمی</a:t>
            </a:r>
          </a:p>
        </p:txBody>
      </p:sp>
      <p:cxnSp>
        <p:nvCxnSpPr>
          <p:cNvPr id="87" name="Google Shape;1411;p69">
            <a:extLst>
              <a:ext uri="{FF2B5EF4-FFF2-40B4-BE49-F238E27FC236}">
                <a16:creationId xmlns:a16="http://schemas.microsoft.com/office/drawing/2014/main" id="{535B224E-0904-68BE-A23B-80E2C252E282}"/>
              </a:ext>
            </a:extLst>
          </p:cNvPr>
          <p:cNvCxnSpPr>
            <a:stCxn id="125" idx="4"/>
            <a:endCxn id="85" idx="0"/>
          </p:cNvCxnSpPr>
          <p:nvPr/>
        </p:nvCxnSpPr>
        <p:spPr>
          <a:xfrm>
            <a:off x="6067821" y="3248750"/>
            <a:ext cx="0" cy="149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1415;p69">
            <a:extLst>
              <a:ext uri="{FF2B5EF4-FFF2-40B4-BE49-F238E27FC236}">
                <a16:creationId xmlns:a16="http://schemas.microsoft.com/office/drawing/2014/main" id="{E3AF41D4-AD95-411C-B15B-9DDF3908C1A4}"/>
              </a:ext>
            </a:extLst>
          </p:cNvPr>
          <p:cNvCxnSpPr>
            <a:endCxn id="130" idx="0"/>
          </p:cNvCxnSpPr>
          <p:nvPr/>
        </p:nvCxnSpPr>
        <p:spPr>
          <a:xfrm>
            <a:off x="7213610" y="2187655"/>
            <a:ext cx="0" cy="160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1417;p69">
            <a:extLst>
              <a:ext uri="{FF2B5EF4-FFF2-40B4-BE49-F238E27FC236}">
                <a16:creationId xmlns:a16="http://schemas.microsoft.com/office/drawing/2014/main" id="{78DC761C-C961-F029-FF69-D39838A8A39C}"/>
              </a:ext>
            </a:extLst>
          </p:cNvPr>
          <p:cNvCxnSpPr>
            <a:cxnSpLocks/>
            <a:stCxn id="97" idx="6"/>
          </p:cNvCxnSpPr>
          <p:nvPr/>
        </p:nvCxnSpPr>
        <p:spPr>
          <a:xfrm>
            <a:off x="5364214" y="2815301"/>
            <a:ext cx="462520" cy="2408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1418;p69">
            <a:extLst>
              <a:ext uri="{FF2B5EF4-FFF2-40B4-BE49-F238E27FC236}">
                <a16:creationId xmlns:a16="http://schemas.microsoft.com/office/drawing/2014/main" id="{701044AE-D54C-13CF-9EB6-46B93E4972AF}"/>
              </a:ext>
            </a:extLst>
          </p:cNvPr>
          <p:cNvCxnSpPr/>
          <p:nvPr/>
        </p:nvCxnSpPr>
        <p:spPr>
          <a:xfrm>
            <a:off x="6508807" y="2807750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" name="Google Shape;1419;p69">
            <a:extLst>
              <a:ext uri="{FF2B5EF4-FFF2-40B4-BE49-F238E27FC236}">
                <a16:creationId xmlns:a16="http://schemas.microsoft.com/office/drawing/2014/main" id="{F2D50CAB-BFB9-9BF1-646E-B39CAFDB5487}"/>
              </a:ext>
            </a:extLst>
          </p:cNvPr>
          <p:cNvGrpSpPr/>
          <p:nvPr/>
        </p:nvGrpSpPr>
        <p:grpSpPr>
          <a:xfrm>
            <a:off x="3335231" y="2366750"/>
            <a:ext cx="882000" cy="882000"/>
            <a:chOff x="3570959" y="2366750"/>
            <a:chExt cx="882000" cy="882000"/>
          </a:xfrm>
        </p:grpSpPr>
        <p:sp>
          <p:nvSpPr>
            <p:cNvPr id="92" name="Google Shape;1403;p69">
              <a:extLst>
                <a:ext uri="{FF2B5EF4-FFF2-40B4-BE49-F238E27FC236}">
                  <a16:creationId xmlns:a16="http://schemas.microsoft.com/office/drawing/2014/main" id="{C3F273C3-B2C7-DA9D-1EB4-34BB5D369BE1}"/>
                </a:ext>
              </a:extLst>
            </p:cNvPr>
            <p:cNvSpPr/>
            <p:nvPr/>
          </p:nvSpPr>
          <p:spPr>
            <a:xfrm>
              <a:off x="3570959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" name="Google Shape;1420;p69">
              <a:extLst>
                <a:ext uri="{FF2B5EF4-FFF2-40B4-BE49-F238E27FC236}">
                  <a16:creationId xmlns:a16="http://schemas.microsoft.com/office/drawing/2014/main" id="{0F981AC6-96F8-71D3-57B5-B7F55204EE2F}"/>
                </a:ext>
              </a:extLst>
            </p:cNvPr>
            <p:cNvGrpSpPr/>
            <p:nvPr/>
          </p:nvGrpSpPr>
          <p:grpSpPr>
            <a:xfrm>
              <a:off x="3815814" y="2545616"/>
              <a:ext cx="392180" cy="446218"/>
              <a:chOff x="1529350" y="258825"/>
              <a:chExt cx="423475" cy="481825"/>
            </a:xfrm>
          </p:grpSpPr>
          <p:sp>
            <p:nvSpPr>
              <p:cNvPr id="94" name="Google Shape;1421;p69">
                <a:extLst>
                  <a:ext uri="{FF2B5EF4-FFF2-40B4-BE49-F238E27FC236}">
                    <a16:creationId xmlns:a16="http://schemas.microsoft.com/office/drawing/2014/main" id="{60B12586-DEB7-B347-98CB-4E1F697B162C}"/>
                  </a:ext>
                </a:extLst>
              </p:cNvPr>
              <p:cNvSpPr/>
              <p:nvPr/>
            </p:nvSpPr>
            <p:spPr>
              <a:xfrm>
                <a:off x="1585800" y="258825"/>
                <a:ext cx="310650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17222" extrusionOk="0">
                    <a:moveTo>
                      <a:pt x="6213" y="3388"/>
                    </a:moveTo>
                    <a:cubicBezTo>
                      <a:pt x="7354" y="3388"/>
                      <a:pt x="8384" y="4074"/>
                      <a:pt x="8821" y="5131"/>
                    </a:cubicBezTo>
                    <a:cubicBezTo>
                      <a:pt x="9257" y="6185"/>
                      <a:pt x="9016" y="7399"/>
                      <a:pt x="8206" y="8206"/>
                    </a:cubicBezTo>
                    <a:cubicBezTo>
                      <a:pt x="7666" y="8748"/>
                      <a:pt x="6945" y="9035"/>
                      <a:pt x="6210" y="9035"/>
                    </a:cubicBezTo>
                    <a:cubicBezTo>
                      <a:pt x="5847" y="9035"/>
                      <a:pt x="5481" y="8965"/>
                      <a:pt x="5132" y="8820"/>
                    </a:cubicBezTo>
                    <a:cubicBezTo>
                      <a:pt x="4075" y="8383"/>
                      <a:pt x="3388" y="7354"/>
                      <a:pt x="3388" y="6212"/>
                    </a:cubicBezTo>
                    <a:cubicBezTo>
                      <a:pt x="3391" y="4652"/>
                      <a:pt x="4653" y="3391"/>
                      <a:pt x="6213" y="3388"/>
                    </a:cubicBezTo>
                    <a:close/>
                    <a:moveTo>
                      <a:pt x="6213" y="0"/>
                    </a:moveTo>
                    <a:cubicBezTo>
                      <a:pt x="2825" y="0"/>
                      <a:pt x="1" y="2728"/>
                      <a:pt x="1" y="6212"/>
                    </a:cubicBezTo>
                    <a:cubicBezTo>
                      <a:pt x="1" y="7537"/>
                      <a:pt x="398" y="8718"/>
                      <a:pt x="1163" y="9826"/>
                    </a:cubicBezTo>
                    <a:lnTo>
                      <a:pt x="5737" y="16959"/>
                    </a:lnTo>
                    <a:cubicBezTo>
                      <a:pt x="5847" y="17134"/>
                      <a:pt x="6029" y="17221"/>
                      <a:pt x="6211" y="17221"/>
                    </a:cubicBezTo>
                    <a:cubicBezTo>
                      <a:pt x="6394" y="17221"/>
                      <a:pt x="6576" y="17134"/>
                      <a:pt x="6686" y="16959"/>
                    </a:cubicBezTo>
                    <a:lnTo>
                      <a:pt x="11278" y="9802"/>
                    </a:lnTo>
                    <a:cubicBezTo>
                      <a:pt x="12025" y="8751"/>
                      <a:pt x="12425" y="7498"/>
                      <a:pt x="12422" y="6212"/>
                    </a:cubicBezTo>
                    <a:cubicBezTo>
                      <a:pt x="12422" y="2786"/>
                      <a:pt x="9637" y="0"/>
                      <a:pt x="6213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5" name="Google Shape;1422;p69">
                <a:extLst>
                  <a:ext uri="{FF2B5EF4-FFF2-40B4-BE49-F238E27FC236}">
                    <a16:creationId xmlns:a16="http://schemas.microsoft.com/office/drawing/2014/main" id="{DE208A5E-4D59-579E-56F0-729692429F0D}"/>
                  </a:ext>
                </a:extLst>
              </p:cNvPr>
              <p:cNvSpPr/>
              <p:nvPr/>
            </p:nvSpPr>
            <p:spPr>
              <a:xfrm>
                <a:off x="1529350" y="583200"/>
                <a:ext cx="423475" cy="157450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6298" extrusionOk="0">
                    <a:moveTo>
                      <a:pt x="4050" y="1"/>
                    </a:moveTo>
                    <a:cubicBezTo>
                      <a:pt x="1545" y="582"/>
                      <a:pt x="0" y="1642"/>
                      <a:pt x="0" y="2909"/>
                    </a:cubicBezTo>
                    <a:cubicBezTo>
                      <a:pt x="0" y="5111"/>
                      <a:pt x="4364" y="6297"/>
                      <a:pt x="8471" y="6297"/>
                    </a:cubicBezTo>
                    <a:cubicBezTo>
                      <a:pt x="12575" y="6297"/>
                      <a:pt x="16938" y="5111"/>
                      <a:pt x="16938" y="2909"/>
                    </a:cubicBezTo>
                    <a:cubicBezTo>
                      <a:pt x="16938" y="1642"/>
                      <a:pt x="15391" y="579"/>
                      <a:pt x="12882" y="1"/>
                    </a:cubicBezTo>
                    <a:lnTo>
                      <a:pt x="10040" y="4445"/>
                    </a:lnTo>
                    <a:cubicBezTo>
                      <a:pt x="9673" y="5018"/>
                      <a:pt x="9071" y="5305"/>
                      <a:pt x="8469" y="5305"/>
                    </a:cubicBezTo>
                    <a:cubicBezTo>
                      <a:pt x="7867" y="5305"/>
                      <a:pt x="7265" y="5018"/>
                      <a:pt x="6899" y="4445"/>
                    </a:cubicBezTo>
                    <a:lnTo>
                      <a:pt x="4050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18" name="Google Shape;1444;p69">
            <a:extLst>
              <a:ext uri="{FF2B5EF4-FFF2-40B4-BE49-F238E27FC236}">
                <a16:creationId xmlns:a16="http://schemas.microsoft.com/office/drawing/2014/main" id="{E9160517-51DE-DBB6-2C76-24C81601F495}"/>
              </a:ext>
            </a:extLst>
          </p:cNvPr>
          <p:cNvGrpSpPr/>
          <p:nvPr/>
        </p:nvGrpSpPr>
        <p:grpSpPr>
          <a:xfrm>
            <a:off x="2189435" y="2366750"/>
            <a:ext cx="882000" cy="882000"/>
            <a:chOff x="2425163" y="2366750"/>
            <a:chExt cx="882000" cy="882000"/>
          </a:xfrm>
        </p:grpSpPr>
        <p:sp>
          <p:nvSpPr>
            <p:cNvPr id="119" name="Google Shape;1401;p69">
              <a:extLst>
                <a:ext uri="{FF2B5EF4-FFF2-40B4-BE49-F238E27FC236}">
                  <a16:creationId xmlns:a16="http://schemas.microsoft.com/office/drawing/2014/main" id="{4F575BC8-11E0-3C81-69A3-5B3A15F362DB}"/>
                </a:ext>
              </a:extLst>
            </p:cNvPr>
            <p:cNvSpPr/>
            <p:nvPr/>
          </p:nvSpPr>
          <p:spPr>
            <a:xfrm>
              <a:off x="2425163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1445;p69">
              <a:extLst>
                <a:ext uri="{FF2B5EF4-FFF2-40B4-BE49-F238E27FC236}">
                  <a16:creationId xmlns:a16="http://schemas.microsoft.com/office/drawing/2014/main" id="{D37EF84E-8F88-D932-194C-DC4A98D516A1}"/>
                </a:ext>
              </a:extLst>
            </p:cNvPr>
            <p:cNvGrpSpPr/>
            <p:nvPr/>
          </p:nvGrpSpPr>
          <p:grpSpPr>
            <a:xfrm>
              <a:off x="2642985" y="2611648"/>
              <a:ext cx="446288" cy="392203"/>
              <a:chOff x="2085450" y="2057100"/>
              <a:chExt cx="481900" cy="423500"/>
            </a:xfrm>
          </p:grpSpPr>
          <p:sp>
            <p:nvSpPr>
              <p:cNvPr id="121" name="Google Shape;1446;p69">
                <a:extLst>
                  <a:ext uri="{FF2B5EF4-FFF2-40B4-BE49-F238E27FC236}">
                    <a16:creationId xmlns:a16="http://schemas.microsoft.com/office/drawing/2014/main" id="{0238F32F-7C88-6CAF-1F8A-734F2AA019EF}"/>
                  </a:ext>
                </a:extLst>
              </p:cNvPr>
              <p:cNvSpPr/>
              <p:nvPr/>
            </p:nvSpPr>
            <p:spPr>
              <a:xfrm>
                <a:off x="2085450" y="2061650"/>
                <a:ext cx="141250" cy="418950"/>
              </a:xfrm>
              <a:custGeom>
                <a:avLst/>
                <a:gdLst/>
                <a:ahLst/>
                <a:cxnLst/>
                <a:rect l="l" t="t" r="r" b="b"/>
                <a:pathLst>
                  <a:path w="5650" h="16758" extrusionOk="0">
                    <a:moveTo>
                      <a:pt x="4305" y="6452"/>
                    </a:moveTo>
                    <a:cubicBezTo>
                      <a:pt x="4736" y="6452"/>
                      <a:pt x="5115" y="6999"/>
                      <a:pt x="4728" y="7411"/>
                    </a:cubicBezTo>
                    <a:cubicBezTo>
                      <a:pt x="4520" y="7631"/>
                      <a:pt x="4352" y="7887"/>
                      <a:pt x="4228" y="8164"/>
                    </a:cubicBezTo>
                    <a:cubicBezTo>
                      <a:pt x="4120" y="8402"/>
                      <a:pt x="3927" y="8502"/>
                      <a:pt x="3732" y="8502"/>
                    </a:cubicBezTo>
                    <a:cubicBezTo>
                      <a:pt x="3367" y="8502"/>
                      <a:pt x="2999" y="8150"/>
                      <a:pt x="3195" y="7703"/>
                    </a:cubicBezTo>
                    <a:cubicBezTo>
                      <a:pt x="3373" y="7312"/>
                      <a:pt x="3611" y="6951"/>
                      <a:pt x="3903" y="6637"/>
                    </a:cubicBezTo>
                    <a:cubicBezTo>
                      <a:pt x="4027" y="6506"/>
                      <a:pt x="4169" y="6452"/>
                      <a:pt x="4305" y="6452"/>
                    </a:cubicBezTo>
                    <a:close/>
                    <a:moveTo>
                      <a:pt x="2983" y="9449"/>
                    </a:moveTo>
                    <a:cubicBezTo>
                      <a:pt x="3331" y="9449"/>
                      <a:pt x="3684" y="9752"/>
                      <a:pt x="3539" y="10191"/>
                    </a:cubicBezTo>
                    <a:lnTo>
                      <a:pt x="3361" y="10727"/>
                    </a:lnTo>
                    <a:cubicBezTo>
                      <a:pt x="3270" y="10997"/>
                      <a:pt x="3059" y="11113"/>
                      <a:pt x="2845" y="11113"/>
                    </a:cubicBezTo>
                    <a:cubicBezTo>
                      <a:pt x="2498" y="11113"/>
                      <a:pt x="2143" y="10808"/>
                      <a:pt x="2289" y="10368"/>
                    </a:cubicBezTo>
                    <a:lnTo>
                      <a:pt x="2467" y="9832"/>
                    </a:lnTo>
                    <a:cubicBezTo>
                      <a:pt x="2558" y="9564"/>
                      <a:pt x="2770" y="9449"/>
                      <a:pt x="2983" y="9449"/>
                    </a:cubicBezTo>
                    <a:close/>
                    <a:moveTo>
                      <a:pt x="5649" y="1"/>
                    </a:moveTo>
                    <a:lnTo>
                      <a:pt x="356" y="2117"/>
                    </a:lnTo>
                    <a:cubicBezTo>
                      <a:pt x="142" y="2202"/>
                      <a:pt x="3" y="2410"/>
                      <a:pt x="3" y="2641"/>
                    </a:cubicBezTo>
                    <a:lnTo>
                      <a:pt x="3" y="16192"/>
                    </a:lnTo>
                    <a:cubicBezTo>
                      <a:pt x="1" y="16516"/>
                      <a:pt x="265" y="16758"/>
                      <a:pt x="564" y="16758"/>
                    </a:cubicBezTo>
                    <a:cubicBezTo>
                      <a:pt x="634" y="16758"/>
                      <a:pt x="706" y="16745"/>
                      <a:pt x="777" y="16716"/>
                    </a:cubicBezTo>
                    <a:lnTo>
                      <a:pt x="5649" y="14768"/>
                    </a:lnTo>
                    <a:lnTo>
                      <a:pt x="5649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2" name="Google Shape;1447;p69">
                <a:extLst>
                  <a:ext uri="{FF2B5EF4-FFF2-40B4-BE49-F238E27FC236}">
                    <a16:creationId xmlns:a16="http://schemas.microsoft.com/office/drawing/2014/main" id="{871C86E2-2C27-A69A-3E05-346531F39609}"/>
                  </a:ext>
                </a:extLst>
              </p:cNvPr>
              <p:cNvSpPr/>
              <p:nvPr/>
            </p:nvSpPr>
            <p:spPr>
              <a:xfrm>
                <a:off x="2254900" y="2061050"/>
                <a:ext cx="143050" cy="415650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6626" extrusionOk="0">
                    <a:moveTo>
                      <a:pt x="2504" y="6585"/>
                    </a:moveTo>
                    <a:cubicBezTo>
                      <a:pt x="2647" y="6585"/>
                      <a:pt x="2794" y="6645"/>
                      <a:pt x="2916" y="6788"/>
                    </a:cubicBezTo>
                    <a:cubicBezTo>
                      <a:pt x="3153" y="7068"/>
                      <a:pt x="3349" y="7378"/>
                      <a:pt x="3500" y="7709"/>
                    </a:cubicBezTo>
                    <a:cubicBezTo>
                      <a:pt x="3766" y="8258"/>
                      <a:pt x="3464" y="8654"/>
                      <a:pt x="3096" y="8654"/>
                    </a:cubicBezTo>
                    <a:cubicBezTo>
                      <a:pt x="2878" y="8654"/>
                      <a:pt x="2636" y="8515"/>
                      <a:pt x="2476" y="8185"/>
                    </a:cubicBezTo>
                    <a:cubicBezTo>
                      <a:pt x="2367" y="7947"/>
                      <a:pt x="2226" y="7724"/>
                      <a:pt x="2057" y="7523"/>
                    </a:cubicBezTo>
                    <a:cubicBezTo>
                      <a:pt x="1694" y="7098"/>
                      <a:pt x="2083" y="6585"/>
                      <a:pt x="2504" y="6585"/>
                    </a:cubicBezTo>
                    <a:close/>
                    <a:moveTo>
                      <a:pt x="1" y="0"/>
                    </a:moveTo>
                    <a:lnTo>
                      <a:pt x="1" y="5475"/>
                    </a:lnTo>
                    <a:cubicBezTo>
                      <a:pt x="217" y="5475"/>
                      <a:pt x="434" y="5496"/>
                      <a:pt x="648" y="5532"/>
                    </a:cubicBezTo>
                    <a:cubicBezTo>
                      <a:pt x="1334" y="5657"/>
                      <a:pt x="1201" y="6655"/>
                      <a:pt x="564" y="6655"/>
                    </a:cubicBezTo>
                    <a:cubicBezTo>
                      <a:pt x="525" y="6655"/>
                      <a:pt x="483" y="6651"/>
                      <a:pt x="440" y="6643"/>
                    </a:cubicBezTo>
                    <a:cubicBezTo>
                      <a:pt x="296" y="6622"/>
                      <a:pt x="148" y="6610"/>
                      <a:pt x="1" y="6604"/>
                    </a:cubicBezTo>
                    <a:lnTo>
                      <a:pt x="1" y="14744"/>
                    </a:lnTo>
                    <a:lnTo>
                      <a:pt x="5722" y="16626"/>
                    </a:lnTo>
                    <a:lnTo>
                      <a:pt x="5722" y="10395"/>
                    </a:lnTo>
                    <a:cubicBezTo>
                      <a:pt x="5704" y="10397"/>
                      <a:pt x="5684" y="10397"/>
                      <a:pt x="5661" y="10397"/>
                    </a:cubicBezTo>
                    <a:cubicBezTo>
                      <a:pt x="5400" y="10397"/>
                      <a:pt x="4871" y="10299"/>
                      <a:pt x="4388" y="10085"/>
                    </a:cubicBezTo>
                    <a:cubicBezTo>
                      <a:pt x="3793" y="9819"/>
                      <a:pt x="4068" y="8997"/>
                      <a:pt x="4603" y="8997"/>
                    </a:cubicBezTo>
                    <a:cubicBezTo>
                      <a:pt x="4680" y="8997"/>
                      <a:pt x="4763" y="9014"/>
                      <a:pt x="4849" y="9052"/>
                    </a:cubicBezTo>
                    <a:cubicBezTo>
                      <a:pt x="5123" y="9176"/>
                      <a:pt x="5418" y="9251"/>
                      <a:pt x="5722" y="9275"/>
                    </a:cubicBezTo>
                    <a:lnTo>
                      <a:pt x="5722" y="1882"/>
                    </a:lnTo>
                    <a:lnTo>
                      <a:pt x="1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3" name="Google Shape;1448;p69">
                <a:extLst>
                  <a:ext uri="{FF2B5EF4-FFF2-40B4-BE49-F238E27FC236}">
                    <a16:creationId xmlns:a16="http://schemas.microsoft.com/office/drawing/2014/main" id="{C8551D85-3FE0-4D15-D870-4CE20A266A21}"/>
                  </a:ext>
                </a:extLst>
              </p:cNvPr>
              <p:cNvSpPr/>
              <p:nvPr/>
            </p:nvSpPr>
            <p:spPr>
              <a:xfrm>
                <a:off x="2426175" y="2057100"/>
                <a:ext cx="141175" cy="418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6757" extrusionOk="0">
                    <a:moveTo>
                      <a:pt x="2800" y="5647"/>
                    </a:moveTo>
                    <a:cubicBezTo>
                      <a:pt x="3154" y="5647"/>
                      <a:pt x="3516" y="5968"/>
                      <a:pt x="3349" y="6410"/>
                    </a:cubicBezTo>
                    <a:lnTo>
                      <a:pt x="3153" y="6937"/>
                    </a:lnTo>
                    <a:cubicBezTo>
                      <a:pt x="3055" y="7196"/>
                      <a:pt x="2850" y="7305"/>
                      <a:pt x="2643" y="7305"/>
                    </a:cubicBezTo>
                    <a:cubicBezTo>
                      <a:pt x="2288" y="7305"/>
                      <a:pt x="1929" y="6984"/>
                      <a:pt x="2096" y="6539"/>
                    </a:cubicBezTo>
                    <a:lnTo>
                      <a:pt x="2295" y="6012"/>
                    </a:lnTo>
                    <a:cubicBezTo>
                      <a:pt x="2390" y="5755"/>
                      <a:pt x="2594" y="5647"/>
                      <a:pt x="2800" y="5647"/>
                    </a:cubicBezTo>
                    <a:close/>
                    <a:moveTo>
                      <a:pt x="1700" y="8178"/>
                    </a:moveTo>
                    <a:cubicBezTo>
                      <a:pt x="2108" y="8178"/>
                      <a:pt x="2500" y="8655"/>
                      <a:pt x="2168" y="9090"/>
                    </a:cubicBezTo>
                    <a:cubicBezTo>
                      <a:pt x="1906" y="9433"/>
                      <a:pt x="1587" y="9725"/>
                      <a:pt x="1226" y="9960"/>
                    </a:cubicBezTo>
                    <a:cubicBezTo>
                      <a:pt x="1118" y="10030"/>
                      <a:pt x="1011" y="10060"/>
                      <a:pt x="911" y="10060"/>
                    </a:cubicBezTo>
                    <a:cubicBezTo>
                      <a:pt x="424" y="10060"/>
                      <a:pt x="97" y="9344"/>
                      <a:pt x="612" y="9012"/>
                    </a:cubicBezTo>
                    <a:cubicBezTo>
                      <a:pt x="867" y="8849"/>
                      <a:pt x="1090" y="8641"/>
                      <a:pt x="1274" y="8403"/>
                    </a:cubicBezTo>
                    <a:cubicBezTo>
                      <a:pt x="1394" y="8244"/>
                      <a:pt x="1548" y="8178"/>
                      <a:pt x="1700" y="8178"/>
                    </a:cubicBezTo>
                    <a:close/>
                    <a:moveTo>
                      <a:pt x="5080" y="0"/>
                    </a:moveTo>
                    <a:cubicBezTo>
                      <a:pt x="5010" y="0"/>
                      <a:pt x="4939" y="13"/>
                      <a:pt x="4869" y="41"/>
                    </a:cubicBezTo>
                    <a:lnTo>
                      <a:pt x="0" y="1989"/>
                    </a:lnTo>
                    <a:lnTo>
                      <a:pt x="0" y="16756"/>
                    </a:lnTo>
                    <a:lnTo>
                      <a:pt x="5291" y="14640"/>
                    </a:lnTo>
                    <a:cubicBezTo>
                      <a:pt x="5505" y="14555"/>
                      <a:pt x="5646" y="14347"/>
                      <a:pt x="5646" y="14116"/>
                    </a:cubicBezTo>
                    <a:lnTo>
                      <a:pt x="5646" y="565"/>
                    </a:lnTo>
                    <a:cubicBezTo>
                      <a:pt x="5644" y="240"/>
                      <a:pt x="5378" y="0"/>
                      <a:pt x="508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24" name="Google Shape;1449;p69">
            <a:extLst>
              <a:ext uri="{FF2B5EF4-FFF2-40B4-BE49-F238E27FC236}">
                <a16:creationId xmlns:a16="http://schemas.microsoft.com/office/drawing/2014/main" id="{6BFCDDA5-9D68-FF54-BDEE-EB047A0A1F7D}"/>
              </a:ext>
            </a:extLst>
          </p:cNvPr>
          <p:cNvGrpSpPr/>
          <p:nvPr/>
        </p:nvGrpSpPr>
        <p:grpSpPr>
          <a:xfrm>
            <a:off x="5626821" y="2366750"/>
            <a:ext cx="882000" cy="882000"/>
            <a:chOff x="5862549" y="2366750"/>
            <a:chExt cx="882000" cy="882000"/>
          </a:xfrm>
        </p:grpSpPr>
        <p:sp>
          <p:nvSpPr>
            <p:cNvPr id="125" name="Google Shape;1412;p69">
              <a:extLst>
                <a:ext uri="{FF2B5EF4-FFF2-40B4-BE49-F238E27FC236}">
                  <a16:creationId xmlns:a16="http://schemas.microsoft.com/office/drawing/2014/main" id="{45BA5A6C-B8B1-D913-09DD-0EE04B6C1E07}"/>
                </a:ext>
              </a:extLst>
            </p:cNvPr>
            <p:cNvSpPr/>
            <p:nvPr/>
          </p:nvSpPr>
          <p:spPr>
            <a:xfrm>
              <a:off x="5862549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450;p69">
              <a:extLst>
                <a:ext uri="{FF2B5EF4-FFF2-40B4-BE49-F238E27FC236}">
                  <a16:creationId xmlns:a16="http://schemas.microsoft.com/office/drawing/2014/main" id="{00C1944D-B6E4-E336-15C7-317664353708}"/>
                </a:ext>
              </a:extLst>
            </p:cNvPr>
            <p:cNvGrpSpPr/>
            <p:nvPr/>
          </p:nvGrpSpPr>
          <p:grpSpPr>
            <a:xfrm>
              <a:off x="6084555" y="2582994"/>
              <a:ext cx="437837" cy="437837"/>
              <a:chOff x="6239925" y="2032450"/>
              <a:chExt cx="472775" cy="472775"/>
            </a:xfrm>
          </p:grpSpPr>
          <p:sp>
            <p:nvSpPr>
              <p:cNvPr id="127" name="Google Shape;1451;p69">
                <a:extLst>
                  <a:ext uri="{FF2B5EF4-FFF2-40B4-BE49-F238E27FC236}">
                    <a16:creationId xmlns:a16="http://schemas.microsoft.com/office/drawing/2014/main" id="{3851FB79-F25C-4DA2-FA9A-3E8D06C7C252}"/>
                  </a:ext>
                </a:extLst>
              </p:cNvPr>
              <p:cNvSpPr/>
              <p:nvPr/>
            </p:nvSpPr>
            <p:spPr>
              <a:xfrm>
                <a:off x="6239925" y="2032450"/>
                <a:ext cx="472775" cy="472775"/>
              </a:xfrm>
              <a:custGeom>
                <a:avLst/>
                <a:gdLst/>
                <a:ahLst/>
                <a:cxnLst/>
                <a:rect l="l" t="t" r="r" b="b"/>
                <a:pathLst>
                  <a:path w="18911" h="18911" extrusionOk="0">
                    <a:moveTo>
                      <a:pt x="9455" y="2466"/>
                    </a:moveTo>
                    <a:cubicBezTo>
                      <a:pt x="13307" y="2466"/>
                      <a:pt x="16442" y="5601"/>
                      <a:pt x="16442" y="9456"/>
                    </a:cubicBezTo>
                    <a:cubicBezTo>
                      <a:pt x="16442" y="13310"/>
                      <a:pt x="13307" y="16445"/>
                      <a:pt x="9455" y="16445"/>
                    </a:cubicBezTo>
                    <a:cubicBezTo>
                      <a:pt x="5601" y="16445"/>
                      <a:pt x="2466" y="13310"/>
                      <a:pt x="2466" y="9456"/>
                    </a:cubicBezTo>
                    <a:cubicBezTo>
                      <a:pt x="2466" y="5601"/>
                      <a:pt x="5601" y="2466"/>
                      <a:pt x="9455" y="2466"/>
                    </a:cubicBezTo>
                    <a:close/>
                    <a:moveTo>
                      <a:pt x="9455" y="0"/>
                    </a:moveTo>
                    <a:cubicBezTo>
                      <a:pt x="4228" y="0"/>
                      <a:pt x="0" y="4228"/>
                      <a:pt x="0" y="9456"/>
                    </a:cubicBezTo>
                    <a:cubicBezTo>
                      <a:pt x="0" y="14683"/>
                      <a:pt x="4228" y="18911"/>
                      <a:pt x="9455" y="18911"/>
                    </a:cubicBezTo>
                    <a:cubicBezTo>
                      <a:pt x="14680" y="18911"/>
                      <a:pt x="18911" y="14683"/>
                      <a:pt x="18911" y="9456"/>
                    </a:cubicBezTo>
                    <a:cubicBezTo>
                      <a:pt x="18911" y="4231"/>
                      <a:pt x="14680" y="0"/>
                      <a:pt x="9455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8" name="Google Shape;1452;p69">
                <a:extLst>
                  <a:ext uri="{FF2B5EF4-FFF2-40B4-BE49-F238E27FC236}">
                    <a16:creationId xmlns:a16="http://schemas.microsoft.com/office/drawing/2014/main" id="{65CE7498-96E8-AD7F-AE17-8B11466357E1}"/>
                  </a:ext>
                </a:extLst>
              </p:cNvPr>
              <p:cNvSpPr/>
              <p:nvPr/>
            </p:nvSpPr>
            <p:spPr>
              <a:xfrm>
                <a:off x="6329800" y="2122325"/>
                <a:ext cx="292950" cy="293025"/>
              </a:xfrm>
              <a:custGeom>
                <a:avLst/>
                <a:gdLst/>
                <a:ahLst/>
                <a:cxnLst/>
                <a:rect l="l" t="t" r="r" b="b"/>
                <a:pathLst>
                  <a:path w="11718" h="11721" extrusionOk="0">
                    <a:moveTo>
                      <a:pt x="5860" y="1043"/>
                    </a:moveTo>
                    <a:cubicBezTo>
                      <a:pt x="6171" y="1043"/>
                      <a:pt x="6424" y="1295"/>
                      <a:pt x="6424" y="1609"/>
                    </a:cubicBezTo>
                    <a:lnTo>
                      <a:pt x="6424" y="2542"/>
                    </a:lnTo>
                    <a:cubicBezTo>
                      <a:pt x="7264" y="2792"/>
                      <a:pt x="7839" y="3566"/>
                      <a:pt x="7842" y="4442"/>
                    </a:cubicBezTo>
                    <a:cubicBezTo>
                      <a:pt x="7842" y="4755"/>
                      <a:pt x="7589" y="5008"/>
                      <a:pt x="7276" y="5008"/>
                    </a:cubicBezTo>
                    <a:cubicBezTo>
                      <a:pt x="6966" y="5008"/>
                      <a:pt x="6713" y="4755"/>
                      <a:pt x="6713" y="4442"/>
                    </a:cubicBezTo>
                    <a:cubicBezTo>
                      <a:pt x="6713" y="3929"/>
                      <a:pt x="6292" y="3588"/>
                      <a:pt x="5853" y="3588"/>
                    </a:cubicBezTo>
                    <a:cubicBezTo>
                      <a:pt x="5644" y="3588"/>
                      <a:pt x="5429" y="3666"/>
                      <a:pt x="5255" y="3840"/>
                    </a:cubicBezTo>
                    <a:cubicBezTo>
                      <a:pt x="4719" y="4376"/>
                      <a:pt x="5099" y="5297"/>
                      <a:pt x="5860" y="5297"/>
                    </a:cubicBezTo>
                    <a:cubicBezTo>
                      <a:pt x="5862" y="5297"/>
                      <a:pt x="5865" y="5297"/>
                      <a:pt x="5867" y="5297"/>
                    </a:cubicBezTo>
                    <a:cubicBezTo>
                      <a:pt x="6849" y="5297"/>
                      <a:pt x="7680" y="6019"/>
                      <a:pt x="7821" y="6993"/>
                    </a:cubicBezTo>
                    <a:cubicBezTo>
                      <a:pt x="7962" y="7968"/>
                      <a:pt x="7369" y="8899"/>
                      <a:pt x="6424" y="9179"/>
                    </a:cubicBezTo>
                    <a:lnTo>
                      <a:pt x="6424" y="10115"/>
                    </a:lnTo>
                    <a:cubicBezTo>
                      <a:pt x="6424" y="10426"/>
                      <a:pt x="6171" y="10679"/>
                      <a:pt x="5860" y="10679"/>
                    </a:cubicBezTo>
                    <a:cubicBezTo>
                      <a:pt x="5547" y="10679"/>
                      <a:pt x="5294" y="10426"/>
                      <a:pt x="5294" y="10115"/>
                    </a:cubicBezTo>
                    <a:lnTo>
                      <a:pt x="5294" y="9179"/>
                    </a:lnTo>
                    <a:cubicBezTo>
                      <a:pt x="4454" y="8929"/>
                      <a:pt x="3879" y="8155"/>
                      <a:pt x="3876" y="7279"/>
                    </a:cubicBezTo>
                    <a:cubicBezTo>
                      <a:pt x="3876" y="6966"/>
                      <a:pt x="4129" y="6713"/>
                      <a:pt x="4442" y="6713"/>
                    </a:cubicBezTo>
                    <a:cubicBezTo>
                      <a:pt x="4752" y="6713"/>
                      <a:pt x="5005" y="6966"/>
                      <a:pt x="5005" y="7279"/>
                    </a:cubicBezTo>
                    <a:cubicBezTo>
                      <a:pt x="5005" y="7792"/>
                      <a:pt x="5426" y="8133"/>
                      <a:pt x="5865" y="8133"/>
                    </a:cubicBezTo>
                    <a:cubicBezTo>
                      <a:pt x="6074" y="8133"/>
                      <a:pt x="6288" y="8055"/>
                      <a:pt x="6463" y="7881"/>
                    </a:cubicBezTo>
                    <a:cubicBezTo>
                      <a:pt x="6999" y="7345"/>
                      <a:pt x="6619" y="6427"/>
                      <a:pt x="5860" y="6427"/>
                    </a:cubicBezTo>
                    <a:cubicBezTo>
                      <a:pt x="4873" y="6427"/>
                      <a:pt x="4039" y="5704"/>
                      <a:pt x="3897" y="4728"/>
                    </a:cubicBezTo>
                    <a:cubicBezTo>
                      <a:pt x="3756" y="3753"/>
                      <a:pt x="4349" y="2822"/>
                      <a:pt x="5294" y="2542"/>
                    </a:cubicBezTo>
                    <a:lnTo>
                      <a:pt x="5294" y="1609"/>
                    </a:lnTo>
                    <a:cubicBezTo>
                      <a:pt x="5294" y="1295"/>
                      <a:pt x="5547" y="1043"/>
                      <a:pt x="5860" y="1043"/>
                    </a:cubicBezTo>
                    <a:close/>
                    <a:moveTo>
                      <a:pt x="5860" y="1"/>
                    </a:moveTo>
                    <a:cubicBezTo>
                      <a:pt x="2629" y="1"/>
                      <a:pt x="1" y="2629"/>
                      <a:pt x="1" y="5861"/>
                    </a:cubicBezTo>
                    <a:cubicBezTo>
                      <a:pt x="1" y="9092"/>
                      <a:pt x="2629" y="11720"/>
                      <a:pt x="5860" y="11720"/>
                    </a:cubicBezTo>
                    <a:cubicBezTo>
                      <a:pt x="9088" y="11720"/>
                      <a:pt x="11717" y="9092"/>
                      <a:pt x="11717" y="5861"/>
                    </a:cubicBezTo>
                    <a:cubicBezTo>
                      <a:pt x="11717" y="2629"/>
                      <a:pt x="9088" y="1"/>
                      <a:pt x="5860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29" name="Google Shape;1453;p69">
            <a:extLst>
              <a:ext uri="{FF2B5EF4-FFF2-40B4-BE49-F238E27FC236}">
                <a16:creationId xmlns:a16="http://schemas.microsoft.com/office/drawing/2014/main" id="{9DDCD442-7491-708A-73D2-B74E22EC5EA3}"/>
              </a:ext>
            </a:extLst>
          </p:cNvPr>
          <p:cNvGrpSpPr/>
          <p:nvPr/>
        </p:nvGrpSpPr>
        <p:grpSpPr>
          <a:xfrm>
            <a:off x="6772610" y="2348367"/>
            <a:ext cx="882000" cy="882000"/>
            <a:chOff x="7008351" y="2366750"/>
            <a:chExt cx="882000" cy="882000"/>
          </a:xfrm>
        </p:grpSpPr>
        <p:sp>
          <p:nvSpPr>
            <p:cNvPr id="130" name="Google Shape;1416;p69">
              <a:extLst>
                <a:ext uri="{FF2B5EF4-FFF2-40B4-BE49-F238E27FC236}">
                  <a16:creationId xmlns:a16="http://schemas.microsoft.com/office/drawing/2014/main" id="{634E2496-7851-4E88-372E-2C730D445C8B}"/>
                </a:ext>
              </a:extLst>
            </p:cNvPr>
            <p:cNvSpPr/>
            <p:nvPr/>
          </p:nvSpPr>
          <p:spPr>
            <a:xfrm>
              <a:off x="7008351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54;p69">
              <a:extLst>
                <a:ext uri="{FF2B5EF4-FFF2-40B4-BE49-F238E27FC236}">
                  <a16:creationId xmlns:a16="http://schemas.microsoft.com/office/drawing/2014/main" id="{C97B3831-96F8-0D92-A673-2498C5B05270}"/>
                </a:ext>
              </a:extLst>
            </p:cNvPr>
            <p:cNvSpPr/>
            <p:nvPr/>
          </p:nvSpPr>
          <p:spPr>
            <a:xfrm>
              <a:off x="7230357" y="2584641"/>
              <a:ext cx="446288" cy="446218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2" name="Google Shape;1455;p69">
            <a:extLst>
              <a:ext uri="{FF2B5EF4-FFF2-40B4-BE49-F238E27FC236}">
                <a16:creationId xmlns:a16="http://schemas.microsoft.com/office/drawing/2014/main" id="{FD37C3AA-226A-2AA2-578E-523979D0556D}"/>
              </a:ext>
            </a:extLst>
          </p:cNvPr>
          <p:cNvGrpSpPr/>
          <p:nvPr/>
        </p:nvGrpSpPr>
        <p:grpSpPr>
          <a:xfrm>
            <a:off x="1042139" y="2348367"/>
            <a:ext cx="882000" cy="882000"/>
            <a:chOff x="4716754" y="2366750"/>
            <a:chExt cx="882000" cy="882000"/>
          </a:xfrm>
          <a:solidFill>
            <a:srgbClr val="DED7D1"/>
          </a:solidFill>
        </p:grpSpPr>
        <p:sp>
          <p:nvSpPr>
            <p:cNvPr id="133" name="Google Shape;1405;p69">
              <a:extLst>
                <a:ext uri="{FF2B5EF4-FFF2-40B4-BE49-F238E27FC236}">
                  <a16:creationId xmlns:a16="http://schemas.microsoft.com/office/drawing/2014/main" id="{1922B486-6F39-E9C2-9650-911ED4348ADF}"/>
                </a:ext>
              </a:extLst>
            </p:cNvPr>
            <p:cNvSpPr/>
            <p:nvPr/>
          </p:nvSpPr>
          <p:spPr>
            <a:xfrm>
              <a:off x="4716754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456;p69">
              <a:extLst>
                <a:ext uri="{FF2B5EF4-FFF2-40B4-BE49-F238E27FC236}">
                  <a16:creationId xmlns:a16="http://schemas.microsoft.com/office/drawing/2014/main" id="{B4B25B76-B5E4-D7F9-4744-F12C594A698F}"/>
                </a:ext>
              </a:extLst>
            </p:cNvPr>
            <p:cNvGrpSpPr/>
            <p:nvPr/>
          </p:nvGrpSpPr>
          <p:grpSpPr>
            <a:xfrm>
              <a:off x="4932390" y="2585521"/>
              <a:ext cx="450594" cy="444459"/>
              <a:chOff x="2084100" y="4400250"/>
              <a:chExt cx="486550" cy="479925"/>
            </a:xfrm>
            <a:grpFill/>
          </p:grpSpPr>
          <p:sp>
            <p:nvSpPr>
              <p:cNvPr id="135" name="Google Shape;1457;p69">
                <a:extLst>
                  <a:ext uri="{FF2B5EF4-FFF2-40B4-BE49-F238E27FC236}">
                    <a16:creationId xmlns:a16="http://schemas.microsoft.com/office/drawing/2014/main" id="{B57B185F-51A6-9B54-7C32-D91DD5B67D56}"/>
                  </a:ext>
                </a:extLst>
              </p:cNvPr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3602" extrusionOk="0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6" name="Google Shape;1458;p69">
                <a:extLst>
                  <a:ext uri="{FF2B5EF4-FFF2-40B4-BE49-F238E27FC236}">
                    <a16:creationId xmlns:a16="http://schemas.microsoft.com/office/drawing/2014/main" id="{D5E8FE9A-F4D2-9AD9-CD48-FE716BA003E2}"/>
                  </a:ext>
                </a:extLst>
              </p:cNvPr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avLst/>
                <a:gdLst/>
                <a:ahLst/>
                <a:cxnLst/>
                <a:rect l="l" t="t" r="r" b="b"/>
                <a:pathLst>
                  <a:path w="7035" h="9051" extrusionOk="0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" name="Google Shape;1459;p69">
                <a:extLst>
                  <a:ext uri="{FF2B5EF4-FFF2-40B4-BE49-F238E27FC236}">
                    <a16:creationId xmlns:a16="http://schemas.microsoft.com/office/drawing/2014/main" id="{A4DC71EF-7020-4484-AF74-BC31A583DCB7}"/>
                  </a:ext>
                </a:extLst>
              </p:cNvPr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6990" extrusionOk="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" name="Google Shape;1460;p69">
                <a:extLst>
                  <a:ext uri="{FF2B5EF4-FFF2-40B4-BE49-F238E27FC236}">
                    <a16:creationId xmlns:a16="http://schemas.microsoft.com/office/drawing/2014/main" id="{A47617F8-984E-9199-F38F-5A050273BF4F}"/>
                  </a:ext>
                </a:extLst>
              </p:cNvPr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107" extrusionOk="0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" name="Google Shape;1461;p69">
                <a:extLst>
                  <a:ext uri="{FF2B5EF4-FFF2-40B4-BE49-F238E27FC236}">
                    <a16:creationId xmlns:a16="http://schemas.microsoft.com/office/drawing/2014/main" id="{95BA9A27-B8AC-B16B-5CD5-7D1BC12F6ED6}"/>
                  </a:ext>
                </a:extLst>
              </p:cNvPr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4292" extrusionOk="0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0" name="Google Shape;1462;p69">
                <a:extLst>
                  <a:ext uri="{FF2B5EF4-FFF2-40B4-BE49-F238E27FC236}">
                    <a16:creationId xmlns:a16="http://schemas.microsoft.com/office/drawing/2014/main" id="{4FEC2B43-7537-1E8B-1665-AF781BAE949E}"/>
                  </a:ext>
                </a:extLst>
              </p:cNvPr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avLst/>
                <a:gdLst/>
                <a:ahLst/>
                <a:cxnLst/>
                <a:rect l="l" t="t" r="r" b="b"/>
                <a:pathLst>
                  <a:path w="15277" h="15109" extrusionOk="0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6" name="Google Shape;1423;p69">
            <a:extLst>
              <a:ext uri="{FF2B5EF4-FFF2-40B4-BE49-F238E27FC236}">
                <a16:creationId xmlns:a16="http://schemas.microsoft.com/office/drawing/2014/main" id="{DA45F866-D88E-A000-5AD5-9F2059A69671}"/>
              </a:ext>
            </a:extLst>
          </p:cNvPr>
          <p:cNvGrpSpPr/>
          <p:nvPr/>
        </p:nvGrpSpPr>
        <p:grpSpPr>
          <a:xfrm>
            <a:off x="4482214" y="2374301"/>
            <a:ext cx="882000" cy="882000"/>
            <a:chOff x="1279387" y="2366750"/>
            <a:chExt cx="882000" cy="882000"/>
          </a:xfrm>
        </p:grpSpPr>
        <p:sp>
          <p:nvSpPr>
            <p:cNvPr id="97" name="Google Shape;1399;p69">
              <a:extLst>
                <a:ext uri="{FF2B5EF4-FFF2-40B4-BE49-F238E27FC236}">
                  <a16:creationId xmlns:a16="http://schemas.microsoft.com/office/drawing/2014/main" id="{5C245086-72AF-AC46-11A3-7CC53350787E}"/>
                </a:ext>
              </a:extLst>
            </p:cNvPr>
            <p:cNvSpPr/>
            <p:nvPr/>
          </p:nvSpPr>
          <p:spPr>
            <a:xfrm>
              <a:off x="1279387" y="2366750"/>
              <a:ext cx="882000" cy="882000"/>
            </a:xfrm>
            <a:prstGeom prst="ellips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1"/>
            </a:p>
          </p:txBody>
        </p:sp>
        <p:grpSp>
          <p:nvGrpSpPr>
            <p:cNvPr id="98" name="Google Shape;1424;p69">
              <a:extLst>
                <a:ext uri="{FF2B5EF4-FFF2-40B4-BE49-F238E27FC236}">
                  <a16:creationId xmlns:a16="http://schemas.microsoft.com/office/drawing/2014/main" id="{B7F1E655-0DA7-22C6-B638-B1ADA30F2BC4}"/>
                </a:ext>
              </a:extLst>
            </p:cNvPr>
            <p:cNvGrpSpPr/>
            <p:nvPr/>
          </p:nvGrpSpPr>
          <p:grpSpPr>
            <a:xfrm>
              <a:off x="1497267" y="2584641"/>
              <a:ext cx="446218" cy="446218"/>
              <a:chOff x="4456875" y="1435075"/>
              <a:chExt cx="481825" cy="481825"/>
            </a:xfrm>
          </p:grpSpPr>
          <p:sp>
            <p:nvSpPr>
              <p:cNvPr id="99" name="Google Shape;1425;p69">
                <a:extLst>
                  <a:ext uri="{FF2B5EF4-FFF2-40B4-BE49-F238E27FC236}">
                    <a16:creationId xmlns:a16="http://schemas.microsoft.com/office/drawing/2014/main" id="{1F251FF9-1647-45CB-D8A6-D87EBF8F0332}"/>
                  </a:ext>
                </a:extLst>
              </p:cNvPr>
              <p:cNvSpPr/>
              <p:nvPr/>
            </p:nvSpPr>
            <p:spPr>
              <a:xfrm>
                <a:off x="4624975" y="1465275"/>
                <a:ext cx="56650" cy="8600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440" extrusionOk="0">
                    <a:moveTo>
                      <a:pt x="2265" y="0"/>
                    </a:moveTo>
                    <a:cubicBezTo>
                      <a:pt x="1413" y="283"/>
                      <a:pt x="618" y="1196"/>
                      <a:pt x="1" y="2575"/>
                    </a:cubicBezTo>
                    <a:cubicBezTo>
                      <a:pt x="263" y="2801"/>
                      <a:pt x="449" y="3105"/>
                      <a:pt x="534" y="3439"/>
                    </a:cubicBezTo>
                    <a:cubicBezTo>
                      <a:pt x="1106" y="3364"/>
                      <a:pt x="1672" y="3322"/>
                      <a:pt x="2265" y="3304"/>
                    </a:cubicBezTo>
                    <a:lnTo>
                      <a:pt x="2265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0" name="Google Shape;1426;p69">
                <a:extLst>
                  <a:ext uri="{FF2B5EF4-FFF2-40B4-BE49-F238E27FC236}">
                    <a16:creationId xmlns:a16="http://schemas.microsoft.com/office/drawing/2014/main" id="{DB82494F-8F7E-59F9-4BBA-338C275568FB}"/>
                  </a:ext>
                </a:extLst>
              </p:cNvPr>
              <p:cNvSpPr/>
              <p:nvPr/>
            </p:nvSpPr>
            <p:spPr>
              <a:xfrm>
                <a:off x="4615275" y="1797425"/>
                <a:ext cx="66350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35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18" y="1882"/>
                      <a:pt x="1563" y="3225"/>
                      <a:pt x="2653" y="3574"/>
                    </a:cubicBezTo>
                    <a:lnTo>
                      <a:pt x="2653" y="1316"/>
                    </a:lnTo>
                    <a:cubicBezTo>
                      <a:pt x="2153" y="1135"/>
                      <a:pt x="1768" y="726"/>
                      <a:pt x="1620" y="217"/>
                    </a:cubicBezTo>
                    <a:cubicBezTo>
                      <a:pt x="1057" y="169"/>
                      <a:pt x="518" y="96"/>
                      <a:pt x="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1" name="Google Shape;1427;p69">
                <a:extLst>
                  <a:ext uri="{FF2B5EF4-FFF2-40B4-BE49-F238E27FC236}">
                    <a16:creationId xmlns:a16="http://schemas.microsoft.com/office/drawing/2014/main" id="{6E5A8509-0D97-A7D9-5F73-6945D11E77B6}"/>
                  </a:ext>
                </a:extLst>
              </p:cNvPr>
              <p:cNvSpPr/>
              <p:nvPr/>
            </p:nvSpPr>
            <p:spPr>
              <a:xfrm>
                <a:off x="4583125" y="15472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1"/>
                    </a:moveTo>
                    <a:cubicBezTo>
                      <a:pt x="253" y="1"/>
                      <a:pt x="1" y="254"/>
                      <a:pt x="1" y="567"/>
                    </a:cubicBezTo>
                    <a:cubicBezTo>
                      <a:pt x="1" y="880"/>
                      <a:pt x="253" y="1130"/>
                      <a:pt x="567" y="1130"/>
                    </a:cubicBezTo>
                    <a:cubicBezTo>
                      <a:pt x="880" y="1130"/>
                      <a:pt x="1130" y="880"/>
                      <a:pt x="1130" y="567"/>
                    </a:cubicBezTo>
                    <a:cubicBezTo>
                      <a:pt x="1130" y="254"/>
                      <a:pt x="880" y="1"/>
                      <a:pt x="567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2" name="Google Shape;1428;p69">
                <a:extLst>
                  <a:ext uri="{FF2B5EF4-FFF2-40B4-BE49-F238E27FC236}">
                    <a16:creationId xmlns:a16="http://schemas.microsoft.com/office/drawing/2014/main" id="{7F0E213D-12F1-5FD8-CA27-BEAD349E2B8E}"/>
                  </a:ext>
                </a:extLst>
              </p:cNvPr>
              <p:cNvSpPr/>
              <p:nvPr/>
            </p:nvSpPr>
            <p:spPr>
              <a:xfrm>
                <a:off x="4597950" y="1576075"/>
                <a:ext cx="83675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501" extrusionOk="0">
                    <a:moveTo>
                      <a:pt x="3346" y="1"/>
                    </a:moveTo>
                    <a:cubicBezTo>
                      <a:pt x="2723" y="19"/>
                      <a:pt x="2103" y="73"/>
                      <a:pt x="1485" y="161"/>
                    </a:cubicBezTo>
                    <a:cubicBezTo>
                      <a:pt x="1241" y="654"/>
                      <a:pt x="772" y="998"/>
                      <a:pt x="230" y="1082"/>
                    </a:cubicBezTo>
                    <a:cubicBezTo>
                      <a:pt x="100" y="1817"/>
                      <a:pt x="25" y="2714"/>
                      <a:pt x="1" y="3500"/>
                    </a:cubicBezTo>
                    <a:lnTo>
                      <a:pt x="3346" y="3500"/>
                    </a:lnTo>
                    <a:lnTo>
                      <a:pt x="3346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3" name="Google Shape;1429;p69">
                <a:extLst>
                  <a:ext uri="{FF2B5EF4-FFF2-40B4-BE49-F238E27FC236}">
                    <a16:creationId xmlns:a16="http://schemas.microsoft.com/office/drawing/2014/main" id="{E45B29C2-A636-F3C6-E468-DAFE92DDBB62}"/>
                  </a:ext>
                </a:extLst>
              </p:cNvPr>
              <p:cNvSpPr/>
              <p:nvPr/>
            </p:nvSpPr>
            <p:spPr>
              <a:xfrm>
                <a:off x="4597650" y="1692175"/>
                <a:ext cx="83975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3298" extrusionOk="0">
                    <a:moveTo>
                      <a:pt x="1" y="0"/>
                    </a:moveTo>
                    <a:cubicBezTo>
                      <a:pt x="31" y="1003"/>
                      <a:pt x="154" y="2006"/>
                      <a:pt x="371" y="2987"/>
                    </a:cubicBezTo>
                    <a:cubicBezTo>
                      <a:pt x="1031" y="3135"/>
                      <a:pt x="1699" y="3237"/>
                      <a:pt x="2371" y="3298"/>
                    </a:cubicBezTo>
                    <a:cubicBezTo>
                      <a:pt x="2548" y="2855"/>
                      <a:pt x="2910" y="2509"/>
                      <a:pt x="3358" y="2346"/>
                    </a:cubicBezTo>
                    <a:lnTo>
                      <a:pt x="3358" y="0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4" name="Google Shape;1430;p69">
                <a:extLst>
                  <a:ext uri="{FF2B5EF4-FFF2-40B4-BE49-F238E27FC236}">
                    <a16:creationId xmlns:a16="http://schemas.microsoft.com/office/drawing/2014/main" id="{4A35DBFA-E71A-AAC3-1812-B4C98C8987EE}"/>
                  </a:ext>
                </a:extLst>
              </p:cNvPr>
              <p:cNvSpPr/>
              <p:nvPr/>
            </p:nvSpPr>
            <p:spPr>
              <a:xfrm>
                <a:off x="4798050" y="1663575"/>
                <a:ext cx="28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130" extrusionOk="0">
                    <a:moveTo>
                      <a:pt x="564" y="0"/>
                    </a:moveTo>
                    <a:cubicBezTo>
                      <a:pt x="254" y="0"/>
                      <a:pt x="1" y="253"/>
                      <a:pt x="1" y="566"/>
                    </a:cubicBezTo>
                    <a:cubicBezTo>
                      <a:pt x="4" y="876"/>
                      <a:pt x="257" y="1129"/>
                      <a:pt x="567" y="1129"/>
                    </a:cubicBezTo>
                    <a:lnTo>
                      <a:pt x="573" y="1129"/>
                    </a:lnTo>
                    <a:cubicBezTo>
                      <a:pt x="886" y="1129"/>
                      <a:pt x="1139" y="876"/>
                      <a:pt x="1139" y="563"/>
                    </a:cubicBezTo>
                    <a:cubicBezTo>
                      <a:pt x="1139" y="253"/>
                      <a:pt x="886" y="0"/>
                      <a:pt x="573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5" name="Google Shape;1431;p69">
                <a:extLst>
                  <a:ext uri="{FF2B5EF4-FFF2-40B4-BE49-F238E27FC236}">
                    <a16:creationId xmlns:a16="http://schemas.microsoft.com/office/drawing/2014/main" id="{0D34FC6D-1B00-F193-2B50-1596B2C12357}"/>
                  </a:ext>
                </a:extLst>
              </p:cNvPr>
              <p:cNvSpPr/>
              <p:nvPr/>
            </p:nvSpPr>
            <p:spPr>
              <a:xfrm>
                <a:off x="4710200" y="1435075"/>
                <a:ext cx="228500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141" extrusionOk="0">
                    <a:moveTo>
                      <a:pt x="1" y="1"/>
                    </a:moveTo>
                    <a:lnTo>
                      <a:pt x="1" y="34"/>
                    </a:lnTo>
                    <a:cubicBezTo>
                      <a:pt x="1729" y="377"/>
                      <a:pt x="3313" y="2283"/>
                      <a:pt x="4075" y="5069"/>
                    </a:cubicBezTo>
                    <a:cubicBezTo>
                      <a:pt x="6833" y="5828"/>
                      <a:pt x="8763" y="7406"/>
                      <a:pt x="9107" y="9140"/>
                    </a:cubicBezTo>
                    <a:lnTo>
                      <a:pt x="9140" y="9140"/>
                    </a:lnTo>
                    <a:cubicBezTo>
                      <a:pt x="8854" y="4298"/>
                      <a:pt x="4843" y="284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6" name="Google Shape;1432;p69">
                <a:extLst>
                  <a:ext uri="{FF2B5EF4-FFF2-40B4-BE49-F238E27FC236}">
                    <a16:creationId xmlns:a16="http://schemas.microsoft.com/office/drawing/2014/main" id="{7D3C1004-9B35-C768-B904-7697687CCF21}"/>
                  </a:ext>
                </a:extLst>
              </p:cNvPr>
              <p:cNvSpPr/>
              <p:nvPr/>
            </p:nvSpPr>
            <p:spPr>
              <a:xfrm>
                <a:off x="4819200" y="1593475"/>
                <a:ext cx="894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805" extrusionOk="0">
                    <a:moveTo>
                      <a:pt x="1" y="1"/>
                    </a:moveTo>
                    <a:cubicBezTo>
                      <a:pt x="94" y="519"/>
                      <a:pt x="166" y="1061"/>
                      <a:pt x="215" y="1621"/>
                    </a:cubicBezTo>
                    <a:cubicBezTo>
                      <a:pt x="727" y="1777"/>
                      <a:pt x="1136" y="2301"/>
                      <a:pt x="1317" y="2804"/>
                    </a:cubicBezTo>
                    <a:lnTo>
                      <a:pt x="3575" y="2804"/>
                    </a:lnTo>
                    <a:cubicBezTo>
                      <a:pt x="3223" y="1711"/>
                      <a:pt x="1883" y="621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7" name="Google Shape;1433;p69">
                <a:extLst>
                  <a:ext uri="{FF2B5EF4-FFF2-40B4-BE49-F238E27FC236}">
                    <a16:creationId xmlns:a16="http://schemas.microsoft.com/office/drawing/2014/main" id="{F060DDF7-803B-72DE-9AA1-61A3E13D6A43}"/>
                  </a:ext>
                </a:extLst>
              </p:cNvPr>
              <p:cNvSpPr/>
              <p:nvPr/>
            </p:nvSpPr>
            <p:spPr>
              <a:xfrm>
                <a:off x="4819200" y="1692175"/>
                <a:ext cx="894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651" extrusionOk="0">
                    <a:moveTo>
                      <a:pt x="1317" y="0"/>
                    </a:moveTo>
                    <a:cubicBezTo>
                      <a:pt x="1133" y="500"/>
                      <a:pt x="727" y="883"/>
                      <a:pt x="215" y="1033"/>
                    </a:cubicBezTo>
                    <a:cubicBezTo>
                      <a:pt x="166" y="1593"/>
                      <a:pt x="94" y="2132"/>
                      <a:pt x="1" y="2650"/>
                    </a:cubicBezTo>
                    <a:cubicBezTo>
                      <a:pt x="1889" y="2030"/>
                      <a:pt x="3223" y="1078"/>
                      <a:pt x="3578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8" name="Google Shape;1434;p69">
                <a:extLst>
                  <a:ext uri="{FF2B5EF4-FFF2-40B4-BE49-F238E27FC236}">
                    <a16:creationId xmlns:a16="http://schemas.microsoft.com/office/drawing/2014/main" id="{27904DB8-EBD2-494D-F1FF-05C04643EF3B}"/>
                  </a:ext>
                </a:extLst>
              </p:cNvPr>
              <p:cNvSpPr/>
              <p:nvPr/>
            </p:nvSpPr>
            <p:spPr>
              <a:xfrm>
                <a:off x="4456875" y="1691800"/>
                <a:ext cx="225125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004" extrusionOk="0">
                    <a:moveTo>
                      <a:pt x="1" y="0"/>
                    </a:moveTo>
                    <a:cubicBezTo>
                      <a:pt x="284" y="4839"/>
                      <a:pt x="4162" y="8721"/>
                      <a:pt x="9004" y="9004"/>
                    </a:cubicBezTo>
                    <a:lnTo>
                      <a:pt x="9004" y="8974"/>
                    </a:lnTo>
                    <a:cubicBezTo>
                      <a:pt x="7273" y="8628"/>
                      <a:pt x="5827" y="6697"/>
                      <a:pt x="5066" y="3942"/>
                    </a:cubicBezTo>
                    <a:cubicBezTo>
                      <a:pt x="2283" y="3180"/>
                      <a:pt x="377" y="1726"/>
                      <a:pt x="3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9" name="Google Shape;1435;p69">
                <a:extLst>
                  <a:ext uri="{FF2B5EF4-FFF2-40B4-BE49-F238E27FC236}">
                    <a16:creationId xmlns:a16="http://schemas.microsoft.com/office/drawing/2014/main" id="{B9A557F3-E746-E16F-B78C-AE1D32A49CFD}"/>
                  </a:ext>
                </a:extLst>
              </p:cNvPr>
              <p:cNvSpPr/>
              <p:nvPr/>
            </p:nvSpPr>
            <p:spPr>
              <a:xfrm>
                <a:off x="4487000" y="1595125"/>
                <a:ext cx="8892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739" extrusionOk="0">
                    <a:moveTo>
                      <a:pt x="3397" y="1"/>
                    </a:moveTo>
                    <a:cubicBezTo>
                      <a:pt x="1569" y="636"/>
                      <a:pt x="337" y="1720"/>
                      <a:pt x="0" y="2738"/>
                    </a:cubicBezTo>
                    <a:lnTo>
                      <a:pt x="3313" y="2738"/>
                    </a:lnTo>
                    <a:cubicBezTo>
                      <a:pt x="3337" y="1880"/>
                      <a:pt x="3418" y="913"/>
                      <a:pt x="3556" y="106"/>
                    </a:cubicBezTo>
                    <a:cubicBezTo>
                      <a:pt x="3502" y="73"/>
                      <a:pt x="3448" y="37"/>
                      <a:pt x="3397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0" name="Google Shape;1436;p69">
                <a:extLst>
                  <a:ext uri="{FF2B5EF4-FFF2-40B4-BE49-F238E27FC236}">
                    <a16:creationId xmlns:a16="http://schemas.microsoft.com/office/drawing/2014/main" id="{C7CB0A6D-8023-C38A-D1FC-4AF91BC1C8B2}"/>
                  </a:ext>
                </a:extLst>
              </p:cNvPr>
              <p:cNvSpPr/>
              <p:nvPr/>
            </p:nvSpPr>
            <p:spPr>
              <a:xfrm>
                <a:off x="4486925" y="1692175"/>
                <a:ext cx="89450" cy="6635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2654" extrusionOk="0">
                    <a:moveTo>
                      <a:pt x="0" y="0"/>
                    </a:moveTo>
                    <a:cubicBezTo>
                      <a:pt x="352" y="1078"/>
                      <a:pt x="1689" y="2030"/>
                      <a:pt x="3578" y="2653"/>
                    </a:cubicBezTo>
                    <a:cubicBezTo>
                      <a:pt x="3418" y="1777"/>
                      <a:pt x="3325" y="889"/>
                      <a:pt x="330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1" name="Google Shape;1437;p69">
                <a:extLst>
                  <a:ext uri="{FF2B5EF4-FFF2-40B4-BE49-F238E27FC236}">
                    <a16:creationId xmlns:a16="http://schemas.microsoft.com/office/drawing/2014/main" id="{488E801D-8106-12A4-5CC8-502CAFFBCA96}"/>
                  </a:ext>
                </a:extLst>
              </p:cNvPr>
              <p:cNvSpPr/>
              <p:nvPr/>
            </p:nvSpPr>
            <p:spPr>
              <a:xfrm>
                <a:off x="4456875" y="1435075"/>
                <a:ext cx="225125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141" extrusionOk="0">
                    <a:moveTo>
                      <a:pt x="9004" y="1"/>
                    </a:moveTo>
                    <a:cubicBezTo>
                      <a:pt x="4162" y="284"/>
                      <a:pt x="284" y="4298"/>
                      <a:pt x="1" y="9140"/>
                    </a:cubicBezTo>
                    <a:lnTo>
                      <a:pt x="37" y="9140"/>
                    </a:lnTo>
                    <a:cubicBezTo>
                      <a:pt x="329" y="7686"/>
                      <a:pt x="1747" y="6267"/>
                      <a:pt x="3969" y="5433"/>
                    </a:cubicBezTo>
                    <a:cubicBezTo>
                      <a:pt x="3715" y="4375"/>
                      <a:pt x="4516" y="3361"/>
                      <a:pt x="5602" y="3361"/>
                    </a:cubicBezTo>
                    <a:cubicBezTo>
                      <a:pt x="5607" y="3361"/>
                      <a:pt x="5612" y="3361"/>
                      <a:pt x="5617" y="3361"/>
                    </a:cubicBezTo>
                    <a:cubicBezTo>
                      <a:pt x="5638" y="3361"/>
                      <a:pt x="5656" y="3364"/>
                      <a:pt x="5677" y="3367"/>
                    </a:cubicBezTo>
                    <a:cubicBezTo>
                      <a:pt x="6511" y="1476"/>
                      <a:pt x="7688" y="293"/>
                      <a:pt x="9004" y="31"/>
                    </a:cubicBezTo>
                    <a:lnTo>
                      <a:pt x="9004" y="1"/>
                    </a:ln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2" name="Google Shape;1438;p69">
                <a:extLst>
                  <a:ext uri="{FF2B5EF4-FFF2-40B4-BE49-F238E27FC236}">
                    <a16:creationId xmlns:a16="http://schemas.microsoft.com/office/drawing/2014/main" id="{B4347883-5E05-9BAC-9D6C-C5CA0314F657}"/>
                  </a:ext>
                </a:extLst>
              </p:cNvPr>
              <p:cNvSpPr/>
              <p:nvPr/>
            </p:nvSpPr>
            <p:spPr>
              <a:xfrm>
                <a:off x="4710200" y="1691800"/>
                <a:ext cx="228500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004" extrusionOk="0">
                    <a:moveTo>
                      <a:pt x="9107" y="0"/>
                    </a:moveTo>
                    <a:cubicBezTo>
                      <a:pt x="8760" y="1726"/>
                      <a:pt x="6857" y="3177"/>
                      <a:pt x="4075" y="3942"/>
                    </a:cubicBezTo>
                    <a:cubicBezTo>
                      <a:pt x="3313" y="6721"/>
                      <a:pt x="1729" y="8628"/>
                      <a:pt x="1" y="8971"/>
                    </a:cubicBezTo>
                    <a:lnTo>
                      <a:pt x="1" y="9004"/>
                    </a:lnTo>
                    <a:cubicBezTo>
                      <a:pt x="4843" y="8721"/>
                      <a:pt x="8854" y="4839"/>
                      <a:pt x="9140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3" name="Google Shape;1439;p69">
                <a:extLst>
                  <a:ext uri="{FF2B5EF4-FFF2-40B4-BE49-F238E27FC236}">
                    <a16:creationId xmlns:a16="http://schemas.microsoft.com/office/drawing/2014/main" id="{3154AF03-CE2F-DB0B-6BE8-EAF4188525ED}"/>
                  </a:ext>
                </a:extLst>
              </p:cNvPr>
              <p:cNvSpPr/>
              <p:nvPr/>
            </p:nvSpPr>
            <p:spPr>
              <a:xfrm>
                <a:off x="4710200" y="14652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1" y="0"/>
                    </a:moveTo>
                    <a:lnTo>
                      <a:pt x="1" y="3298"/>
                    </a:lnTo>
                    <a:cubicBezTo>
                      <a:pt x="937" y="3328"/>
                      <a:pt x="1961" y="3421"/>
                      <a:pt x="2801" y="3575"/>
                    </a:cubicBezTo>
                    <a:cubicBezTo>
                      <a:pt x="2181" y="1687"/>
                      <a:pt x="1082" y="350"/>
                      <a:pt x="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4" name="Google Shape;1440;p69">
                <a:extLst>
                  <a:ext uri="{FF2B5EF4-FFF2-40B4-BE49-F238E27FC236}">
                    <a16:creationId xmlns:a16="http://schemas.microsoft.com/office/drawing/2014/main" id="{269AF6B7-BC65-0D1E-B2E6-F3AD08581402}"/>
                  </a:ext>
                </a:extLst>
              </p:cNvPr>
              <p:cNvSpPr/>
              <p:nvPr/>
            </p:nvSpPr>
            <p:spPr>
              <a:xfrm>
                <a:off x="4710200" y="1575850"/>
                <a:ext cx="86150" cy="877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510" extrusionOk="0">
                    <a:moveTo>
                      <a:pt x="1" y="1"/>
                    </a:moveTo>
                    <a:lnTo>
                      <a:pt x="1" y="3509"/>
                    </a:lnTo>
                    <a:lnTo>
                      <a:pt x="2494" y="3509"/>
                    </a:lnTo>
                    <a:cubicBezTo>
                      <a:pt x="2656" y="3054"/>
                      <a:pt x="3003" y="2554"/>
                      <a:pt x="3445" y="2374"/>
                    </a:cubicBezTo>
                    <a:cubicBezTo>
                      <a:pt x="3385" y="1702"/>
                      <a:pt x="3283" y="1034"/>
                      <a:pt x="3135" y="374"/>
                    </a:cubicBezTo>
                    <a:cubicBezTo>
                      <a:pt x="2208" y="167"/>
                      <a:pt x="1063" y="37"/>
                      <a:pt x="1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5" name="Google Shape;1441;p69">
                <a:extLst>
                  <a:ext uri="{FF2B5EF4-FFF2-40B4-BE49-F238E27FC236}">
                    <a16:creationId xmlns:a16="http://schemas.microsoft.com/office/drawing/2014/main" id="{E0A27973-8E14-CA09-9F33-473C737AA46E}"/>
                  </a:ext>
                </a:extLst>
              </p:cNvPr>
              <p:cNvSpPr/>
              <p:nvPr/>
            </p:nvSpPr>
            <p:spPr>
              <a:xfrm>
                <a:off x="4710200" y="17975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2801" y="0"/>
                    </a:moveTo>
                    <a:lnTo>
                      <a:pt x="2801" y="0"/>
                    </a:lnTo>
                    <a:cubicBezTo>
                      <a:pt x="2283" y="93"/>
                      <a:pt x="1609" y="166"/>
                      <a:pt x="1048" y="214"/>
                    </a:cubicBezTo>
                    <a:cubicBezTo>
                      <a:pt x="892" y="726"/>
                      <a:pt x="503" y="1135"/>
                      <a:pt x="1" y="1316"/>
                    </a:cubicBezTo>
                    <a:lnTo>
                      <a:pt x="1" y="3574"/>
                    </a:lnTo>
                    <a:cubicBezTo>
                      <a:pt x="1082" y="3222"/>
                      <a:pt x="2181" y="1885"/>
                      <a:pt x="2801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6" name="Google Shape;1442;p69">
                <a:extLst>
                  <a:ext uri="{FF2B5EF4-FFF2-40B4-BE49-F238E27FC236}">
                    <a16:creationId xmlns:a16="http://schemas.microsoft.com/office/drawing/2014/main" id="{B4BC0713-BD03-4014-FB1E-1F8AB95DE691}"/>
                  </a:ext>
                </a:extLst>
              </p:cNvPr>
              <p:cNvSpPr/>
              <p:nvPr/>
            </p:nvSpPr>
            <p:spPr>
              <a:xfrm>
                <a:off x="4681975" y="1776400"/>
                <a:ext cx="282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4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567"/>
                    </a:lnTo>
                    <a:cubicBezTo>
                      <a:pt x="0" y="567"/>
                      <a:pt x="0" y="570"/>
                      <a:pt x="0" y="570"/>
                    </a:cubicBezTo>
                    <a:cubicBezTo>
                      <a:pt x="0" y="880"/>
                      <a:pt x="253" y="1133"/>
                      <a:pt x="566" y="1133"/>
                    </a:cubicBezTo>
                    <a:cubicBezTo>
                      <a:pt x="877" y="1133"/>
                      <a:pt x="1130" y="880"/>
                      <a:pt x="1130" y="570"/>
                    </a:cubicBezTo>
                    <a:cubicBezTo>
                      <a:pt x="1130" y="570"/>
                      <a:pt x="1130" y="567"/>
                      <a:pt x="1130" y="567"/>
                    </a:cubicBezTo>
                    <a:lnTo>
                      <a:pt x="1130" y="564"/>
                    </a:ln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7" name="Google Shape;1443;p69">
                <a:extLst>
                  <a:ext uri="{FF2B5EF4-FFF2-40B4-BE49-F238E27FC236}">
                    <a16:creationId xmlns:a16="http://schemas.microsoft.com/office/drawing/2014/main" id="{A8F1D438-5E95-AB78-7692-0BCDF502325D}"/>
                  </a:ext>
                </a:extLst>
              </p:cNvPr>
              <p:cNvSpPr/>
              <p:nvPr/>
            </p:nvSpPr>
            <p:spPr>
              <a:xfrm>
                <a:off x="4710200" y="1692175"/>
                <a:ext cx="861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298" extrusionOk="0">
                    <a:moveTo>
                      <a:pt x="1" y="0"/>
                    </a:moveTo>
                    <a:lnTo>
                      <a:pt x="1" y="2346"/>
                    </a:lnTo>
                    <a:cubicBezTo>
                      <a:pt x="455" y="2506"/>
                      <a:pt x="820" y="2852"/>
                      <a:pt x="1003" y="3298"/>
                    </a:cubicBezTo>
                    <a:cubicBezTo>
                      <a:pt x="1702" y="3234"/>
                      <a:pt x="2506" y="3129"/>
                      <a:pt x="3135" y="2987"/>
                    </a:cubicBezTo>
                    <a:cubicBezTo>
                      <a:pt x="3283" y="2328"/>
                      <a:pt x="3385" y="1660"/>
                      <a:pt x="3445" y="985"/>
                    </a:cubicBezTo>
                    <a:cubicBezTo>
                      <a:pt x="3003" y="807"/>
                      <a:pt x="2656" y="449"/>
                      <a:pt x="2494" y="0"/>
                    </a:cubicBezTo>
                    <a:close/>
                  </a:path>
                </a:pathLst>
              </a:custGeom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141" name="Google Shape;1396;p69">
            <a:extLst>
              <a:ext uri="{FF2B5EF4-FFF2-40B4-BE49-F238E27FC236}">
                <a16:creationId xmlns:a16="http://schemas.microsoft.com/office/drawing/2014/main" id="{8759B827-1F98-8473-472A-C6DD05986AD4}"/>
              </a:ext>
            </a:extLst>
          </p:cNvPr>
          <p:cNvSpPr txBox="1"/>
          <p:nvPr/>
        </p:nvSpPr>
        <p:spPr>
          <a:xfrm>
            <a:off x="6185048" y="1157340"/>
            <a:ext cx="20508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Structured hierarchy</a:t>
            </a:r>
            <a:endParaRPr b="1" dirty="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42" name="Google Shape;1397;p69">
            <a:extLst>
              <a:ext uri="{FF2B5EF4-FFF2-40B4-BE49-F238E27FC236}">
                <a16:creationId xmlns:a16="http://schemas.microsoft.com/office/drawing/2014/main" id="{D4D85531-3659-8352-12BB-E2E5FE8A0B02}"/>
              </a:ext>
            </a:extLst>
          </p:cNvPr>
          <p:cNvSpPr txBox="1"/>
          <p:nvPr/>
        </p:nvSpPr>
        <p:spPr>
          <a:xfrm>
            <a:off x="6185025" y="1585678"/>
            <a:ext cx="205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lt2"/>
                </a:solidFill>
                <a:latin typeface="Libre Franklin"/>
                <a:ea typeface="Libre Franklin"/>
                <a:cs typeface="PT Bold Dusky" panose="02010400000000000000" pitchFamily="2" charset="-78"/>
                <a:sym typeface="Libre Franklin"/>
              </a:rPr>
              <a:t>ساختار سلسله مراتبی برای درک بهتر مسئله</a:t>
            </a:r>
          </a:p>
        </p:txBody>
      </p:sp>
      <p:cxnSp>
        <p:nvCxnSpPr>
          <p:cNvPr id="143" name="Google Shape;1418;p69">
            <a:extLst>
              <a:ext uri="{FF2B5EF4-FFF2-40B4-BE49-F238E27FC236}">
                <a16:creationId xmlns:a16="http://schemas.microsoft.com/office/drawing/2014/main" id="{05FFD10B-0432-A2F1-EC2A-F11A6DDD1DC1}"/>
              </a:ext>
            </a:extLst>
          </p:cNvPr>
          <p:cNvCxnSpPr/>
          <p:nvPr/>
        </p:nvCxnSpPr>
        <p:spPr>
          <a:xfrm>
            <a:off x="7689915" y="2810131"/>
            <a:ext cx="26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481;p42">
            <a:extLst>
              <a:ext uri="{FF2B5EF4-FFF2-40B4-BE49-F238E27FC236}">
                <a16:creationId xmlns:a16="http://schemas.microsoft.com/office/drawing/2014/main" id="{485151F7-6FAC-7982-9A99-4E0A045E05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788" y="538163"/>
            <a:ext cx="7718425" cy="573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چرا </a:t>
            </a:r>
            <a:r>
              <a:rPr lang="en-US" sz="28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AHP</a:t>
            </a:r>
            <a:r>
              <a:rPr lang="fa-IR" dirty="0">
                <a:cs typeface="PT Bold Dusky" panose="02010400000000000000" pitchFamily="2" charset="-78"/>
              </a:rPr>
              <a:t>؟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0379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6"/>
          <p:cNvSpPr txBox="1">
            <a:spLocks noGrp="1"/>
          </p:cNvSpPr>
          <p:nvPr>
            <p:ph type="title"/>
          </p:nvPr>
        </p:nvSpPr>
        <p:spPr>
          <a:xfrm>
            <a:off x="393105" y="216459"/>
            <a:ext cx="399709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AHP</a:t>
            </a:r>
            <a:r>
              <a:rPr lang="en-US" dirty="0">
                <a:cs typeface="PT Bold Dusky" panose="02010400000000000000" pitchFamily="2" charset="-78"/>
              </a:rPr>
              <a:t> </a:t>
            </a:r>
            <a:r>
              <a:rPr lang="fa-IR" dirty="0">
                <a:cs typeface="PT Bold Dusky" panose="02010400000000000000" pitchFamily="2" charset="-78"/>
              </a:rPr>
              <a:t>چگونه کار میکند؟</a:t>
            </a:r>
            <a:endParaRPr dirty="0"/>
          </a:p>
        </p:txBody>
      </p: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476AA2E8-934C-146F-3830-9F8483AD7678}"/>
              </a:ext>
            </a:extLst>
          </p:cNvPr>
          <p:cNvGrpSpPr/>
          <p:nvPr/>
        </p:nvGrpSpPr>
        <p:grpSpPr>
          <a:xfrm>
            <a:off x="702168" y="361335"/>
            <a:ext cx="8275665" cy="4202991"/>
            <a:chOff x="702168" y="361335"/>
            <a:chExt cx="8275665" cy="4202991"/>
          </a:xfrm>
        </p:grpSpPr>
        <p:pic>
          <p:nvPicPr>
            <p:cNvPr id="541" name="Google Shape;541;p46"/>
            <p:cNvPicPr preferRelativeResize="0"/>
            <p:nvPr/>
          </p:nvPicPr>
          <p:blipFill>
            <a:blip r:embed="rId3">
              <a:alphaModFix amt="50000"/>
            </a:blip>
            <a:stretch>
              <a:fillRect/>
            </a:stretch>
          </p:blipFill>
          <p:spPr>
            <a:xfrm>
              <a:off x="2268690" y="3598050"/>
              <a:ext cx="966276" cy="966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" name="Rectangle 576">
              <a:extLst>
                <a:ext uri="{FF2B5EF4-FFF2-40B4-BE49-F238E27FC236}">
                  <a16:creationId xmlns:a16="http://schemas.microsoft.com/office/drawing/2014/main" id="{ACCCFE12-0245-496F-3FAD-D5994247EAD0}"/>
                </a:ext>
              </a:extLst>
            </p:cNvPr>
            <p:cNvSpPr/>
            <p:nvPr/>
          </p:nvSpPr>
          <p:spPr>
            <a:xfrm>
              <a:off x="6618934" y="1737480"/>
              <a:ext cx="23588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sz="1600" dirty="0"/>
                <a:t>Check for consistency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3" name="Google Shape;543;p46"/>
            <p:cNvPicPr preferRelativeResize="0"/>
            <p:nvPr/>
          </p:nvPicPr>
          <p:blipFill>
            <a:blip r:embed="rId3">
              <a:alphaModFix amt="50000"/>
            </a:blip>
            <a:stretch>
              <a:fillRect/>
            </a:stretch>
          </p:blipFill>
          <p:spPr>
            <a:xfrm>
              <a:off x="6553566" y="1309476"/>
              <a:ext cx="891652" cy="89165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65B42B6C-8624-B031-66D2-56326EB37245}"/>
                </a:ext>
              </a:extLst>
            </p:cNvPr>
            <p:cNvGrpSpPr/>
            <p:nvPr/>
          </p:nvGrpSpPr>
          <p:grpSpPr>
            <a:xfrm>
              <a:off x="3449304" y="3521836"/>
              <a:ext cx="1172244" cy="407268"/>
              <a:chOff x="3323770" y="5341255"/>
              <a:chExt cx="2307774" cy="769259"/>
            </a:xfrm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3" name="Rectangle 532">
                <a:extLst>
                  <a:ext uri="{FF2B5EF4-FFF2-40B4-BE49-F238E27FC236}">
                    <a16:creationId xmlns:a16="http://schemas.microsoft.com/office/drawing/2014/main" id="{6EB5472D-1080-11CC-4F9C-D38879D8808B}"/>
                  </a:ext>
                </a:extLst>
              </p:cNvPr>
              <p:cNvSpPr/>
              <p:nvPr/>
            </p:nvSpPr>
            <p:spPr>
              <a:xfrm rot="5400000">
                <a:off x="3708399" y="4956628"/>
                <a:ext cx="769257" cy="153851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D977316A-C3F0-2D15-69B6-3A4555EB5EDD}"/>
                  </a:ext>
                </a:extLst>
              </p:cNvPr>
              <p:cNvSpPr/>
              <p:nvPr/>
            </p:nvSpPr>
            <p:spPr>
              <a:xfrm flipV="1">
                <a:off x="4862285" y="5341255"/>
                <a:ext cx="769259" cy="769257"/>
              </a:xfrm>
              <a:prstGeom prst="rt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35" name="Group 534">
              <a:extLst>
                <a:ext uri="{FF2B5EF4-FFF2-40B4-BE49-F238E27FC236}">
                  <a16:creationId xmlns:a16="http://schemas.microsoft.com/office/drawing/2014/main" id="{31A97E8D-1313-C2DC-9570-6BD5A126BEFD}"/>
                </a:ext>
              </a:extLst>
            </p:cNvPr>
            <p:cNvGrpSpPr/>
            <p:nvPr/>
          </p:nvGrpSpPr>
          <p:grpSpPr>
            <a:xfrm>
              <a:off x="4621548" y="2300035"/>
              <a:ext cx="1172244" cy="407268"/>
              <a:chOff x="5631544" y="3033478"/>
              <a:chExt cx="2307774" cy="769259"/>
            </a:xfrm>
            <a:solidFill>
              <a:schemeClr val="accent2"/>
            </a:solidFill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6" name="Rectangle 535">
                <a:extLst>
                  <a:ext uri="{FF2B5EF4-FFF2-40B4-BE49-F238E27FC236}">
                    <a16:creationId xmlns:a16="http://schemas.microsoft.com/office/drawing/2014/main" id="{C149D2F8-6B53-3A71-AE10-6D509B72D564}"/>
                  </a:ext>
                </a:extLst>
              </p:cNvPr>
              <p:cNvSpPr/>
              <p:nvPr/>
            </p:nvSpPr>
            <p:spPr>
              <a:xfrm rot="5400000">
                <a:off x="6016173" y="2648851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6649A3BA-DD6A-6DE7-897C-10557C4EEEA5}"/>
                  </a:ext>
                </a:extLst>
              </p:cNvPr>
              <p:cNvSpPr/>
              <p:nvPr/>
            </p:nvSpPr>
            <p:spPr>
              <a:xfrm flipV="1">
                <a:off x="7170059" y="3033478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38" name="Group 537">
              <a:extLst>
                <a:ext uri="{FF2B5EF4-FFF2-40B4-BE49-F238E27FC236}">
                  <a16:creationId xmlns:a16="http://schemas.microsoft.com/office/drawing/2014/main" id="{E0AB9E46-AB52-1092-9856-9DD954D3E118}"/>
                </a:ext>
              </a:extLst>
            </p:cNvPr>
            <p:cNvGrpSpPr/>
            <p:nvPr/>
          </p:nvGrpSpPr>
          <p:grpSpPr>
            <a:xfrm>
              <a:off x="5793792" y="1078231"/>
              <a:ext cx="1172244" cy="407268"/>
              <a:chOff x="7939318" y="725700"/>
              <a:chExt cx="2307774" cy="769259"/>
            </a:xfrm>
            <a:solidFill>
              <a:schemeClr val="accent4"/>
            </a:solidFill>
            <a:effectLst>
              <a:outerShdw blurRad="279400" dist="38100" dir="5400000" sx="103000" sy="103000" algn="tl" rotWithShape="0">
                <a:prstClr val="black">
                  <a:alpha val="32000"/>
                </a:prstClr>
              </a:outerShdw>
            </a:effectLst>
          </p:grpSpPr>
          <p:sp>
            <p:nvSpPr>
              <p:cNvPr id="539" name="Rectangle 538">
                <a:extLst>
                  <a:ext uri="{FF2B5EF4-FFF2-40B4-BE49-F238E27FC236}">
                    <a16:creationId xmlns:a16="http://schemas.microsoft.com/office/drawing/2014/main" id="{C8048BB1-9879-72A4-E917-4E2C63CA75C1}"/>
                  </a:ext>
                </a:extLst>
              </p:cNvPr>
              <p:cNvSpPr/>
              <p:nvPr/>
            </p:nvSpPr>
            <p:spPr>
              <a:xfrm rot="5400000">
                <a:off x="8323947" y="341073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70" name="Right Triangle 569">
                <a:extLst>
                  <a:ext uri="{FF2B5EF4-FFF2-40B4-BE49-F238E27FC236}">
                    <a16:creationId xmlns:a16="http://schemas.microsoft.com/office/drawing/2014/main" id="{A179F1D1-E0CD-7228-C10A-1F55740929C9}"/>
                  </a:ext>
                </a:extLst>
              </p:cNvPr>
              <p:cNvSpPr/>
              <p:nvPr/>
            </p:nvSpPr>
            <p:spPr>
              <a:xfrm flipV="1">
                <a:off x="9477833" y="725700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71" name="Rectangle 570">
              <a:extLst>
                <a:ext uri="{FF2B5EF4-FFF2-40B4-BE49-F238E27FC236}">
                  <a16:creationId xmlns:a16="http://schemas.microsoft.com/office/drawing/2014/main" id="{6F0DA9D0-7FED-0D7B-281F-94F1CFCB8C37}"/>
                </a:ext>
              </a:extLst>
            </p:cNvPr>
            <p:cNvSpPr/>
            <p:nvPr/>
          </p:nvSpPr>
          <p:spPr>
            <a:xfrm>
              <a:off x="6575290" y="694025"/>
              <a:ext cx="390747" cy="38420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2" name="Rounded Rectangle 38">
              <a:extLst>
                <a:ext uri="{FF2B5EF4-FFF2-40B4-BE49-F238E27FC236}">
                  <a16:creationId xmlns:a16="http://schemas.microsoft.com/office/drawing/2014/main" id="{CF0F8636-A838-DFBF-DB8A-01C8DCBAC9B6}"/>
                </a:ext>
              </a:extLst>
            </p:cNvPr>
            <p:cNvSpPr/>
            <p:nvPr/>
          </p:nvSpPr>
          <p:spPr>
            <a:xfrm>
              <a:off x="4744670" y="1602300"/>
              <a:ext cx="557369" cy="580932"/>
            </a:xfrm>
            <a:prstGeom prst="roundRect">
              <a:avLst/>
            </a:prstGeom>
            <a:solidFill>
              <a:schemeClr val="accent4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3" name="Rounded Rectangle 39">
              <a:extLst>
                <a:ext uri="{FF2B5EF4-FFF2-40B4-BE49-F238E27FC236}">
                  <a16:creationId xmlns:a16="http://schemas.microsoft.com/office/drawing/2014/main" id="{B4E87528-DFCA-B515-9296-A87E20D5B4DD}"/>
                </a:ext>
              </a:extLst>
            </p:cNvPr>
            <p:cNvSpPr/>
            <p:nvPr/>
          </p:nvSpPr>
          <p:spPr>
            <a:xfrm>
              <a:off x="3561367" y="2824103"/>
              <a:ext cx="557369" cy="580932"/>
            </a:xfrm>
            <a:prstGeom prst="roundRect">
              <a:avLst/>
            </a:prstGeom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74" name="Rectangle 573">
              <a:extLst>
                <a:ext uri="{FF2B5EF4-FFF2-40B4-BE49-F238E27FC236}">
                  <a16:creationId xmlns:a16="http://schemas.microsoft.com/office/drawing/2014/main" id="{F3865B3D-8B1E-90CD-F12A-9B1196094946}"/>
                </a:ext>
              </a:extLst>
            </p:cNvPr>
            <p:cNvSpPr/>
            <p:nvPr/>
          </p:nvSpPr>
          <p:spPr>
            <a:xfrm>
              <a:off x="702168" y="2943478"/>
              <a:ext cx="2803168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600" dirty="0"/>
                <a:t>Structure the Hierarchy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5" name="Rectangle 574">
              <a:extLst>
                <a:ext uri="{FF2B5EF4-FFF2-40B4-BE49-F238E27FC236}">
                  <a16:creationId xmlns:a16="http://schemas.microsoft.com/office/drawing/2014/main" id="{71C35ED7-1107-55B8-ACBC-7BA49F8FA3F8}"/>
                </a:ext>
              </a:extLst>
            </p:cNvPr>
            <p:cNvSpPr/>
            <p:nvPr/>
          </p:nvSpPr>
          <p:spPr>
            <a:xfrm>
              <a:off x="702168" y="1718629"/>
              <a:ext cx="3954771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600" dirty="0"/>
                <a:t>Calculate priority weights and vectors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6" name="Rectangle 575">
              <a:extLst>
                <a:ext uri="{FF2B5EF4-FFF2-40B4-BE49-F238E27FC236}">
                  <a16:creationId xmlns:a16="http://schemas.microsoft.com/office/drawing/2014/main" id="{41C872CB-456E-7A3F-0405-CCDBB9619971}"/>
                </a:ext>
              </a:extLst>
            </p:cNvPr>
            <p:cNvSpPr/>
            <p:nvPr/>
          </p:nvSpPr>
          <p:spPr>
            <a:xfrm>
              <a:off x="5389770" y="2943478"/>
              <a:ext cx="329703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Develop the Pairwise Comparison Matrices</a:t>
              </a:r>
            </a:p>
          </p:txBody>
        </p:sp>
        <p:sp>
          <p:nvSpPr>
            <p:cNvPr id="584" name="Rounded Rectangle 36">
              <a:extLst>
                <a:ext uri="{FF2B5EF4-FFF2-40B4-BE49-F238E27FC236}">
                  <a16:creationId xmlns:a16="http://schemas.microsoft.com/office/drawing/2014/main" id="{11415912-EF18-3CDD-5695-0D6C1187A287}"/>
                </a:ext>
              </a:extLst>
            </p:cNvPr>
            <p:cNvSpPr/>
            <p:nvPr/>
          </p:nvSpPr>
          <p:spPr>
            <a:xfrm>
              <a:off x="4744670" y="2824103"/>
              <a:ext cx="557369" cy="580932"/>
            </a:xfrm>
            <a:prstGeom prst="roundRect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90" name="Rounded Rectangle 37">
              <a:extLst>
                <a:ext uri="{FF2B5EF4-FFF2-40B4-BE49-F238E27FC236}">
                  <a16:creationId xmlns:a16="http://schemas.microsoft.com/office/drawing/2014/main" id="{659266AA-2C2E-46EF-4924-0C754558B5D6}"/>
                </a:ext>
              </a:extLst>
            </p:cNvPr>
            <p:cNvSpPr/>
            <p:nvPr/>
          </p:nvSpPr>
          <p:spPr>
            <a:xfrm>
              <a:off x="5905855" y="1602300"/>
              <a:ext cx="557369" cy="580932"/>
            </a:xfrm>
            <a:prstGeom prst="roundRect">
              <a:avLst/>
            </a:prstGeom>
            <a:solidFill>
              <a:schemeClr val="accent5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591" name="Freeform 27">
              <a:extLst>
                <a:ext uri="{FF2B5EF4-FFF2-40B4-BE49-F238E27FC236}">
                  <a16:creationId xmlns:a16="http://schemas.microsoft.com/office/drawing/2014/main" id="{CCFDF0D0-A49D-064F-16CD-CEC264C65E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34554" y="1751808"/>
              <a:ext cx="299972" cy="281917"/>
            </a:xfrm>
            <a:custGeom>
              <a:avLst/>
              <a:gdLst>
                <a:gd name="T0" fmla="*/ 2527 w 3331"/>
                <a:gd name="T1" fmla="*/ 2481 h 3310"/>
                <a:gd name="T2" fmla="*/ 2423 w 3331"/>
                <a:gd name="T3" fmla="*/ 2707 h 3310"/>
                <a:gd name="T4" fmla="*/ 2527 w 3331"/>
                <a:gd name="T5" fmla="*/ 2934 h 3310"/>
                <a:gd name="T6" fmla="*/ 2770 w 3331"/>
                <a:gd name="T7" fmla="*/ 3005 h 3310"/>
                <a:gd name="T8" fmla="*/ 2980 w 3331"/>
                <a:gd name="T9" fmla="*/ 2871 h 3310"/>
                <a:gd name="T10" fmla="*/ 3016 w 3331"/>
                <a:gd name="T11" fmla="*/ 2621 h 3310"/>
                <a:gd name="T12" fmla="*/ 2853 w 3331"/>
                <a:gd name="T13" fmla="*/ 2435 h 3310"/>
                <a:gd name="T14" fmla="*/ 518 w 3331"/>
                <a:gd name="T15" fmla="*/ 2419 h 3310"/>
                <a:gd name="T16" fmla="*/ 331 w 3331"/>
                <a:gd name="T17" fmla="*/ 2581 h 3310"/>
                <a:gd name="T18" fmla="*/ 331 w 3331"/>
                <a:gd name="T19" fmla="*/ 2834 h 3310"/>
                <a:gd name="T20" fmla="*/ 518 w 3331"/>
                <a:gd name="T21" fmla="*/ 2996 h 3310"/>
                <a:gd name="T22" fmla="*/ 771 w 3331"/>
                <a:gd name="T23" fmla="*/ 2959 h 3310"/>
                <a:gd name="T24" fmla="*/ 906 w 3331"/>
                <a:gd name="T25" fmla="*/ 2752 h 3310"/>
                <a:gd name="T26" fmla="*/ 834 w 3331"/>
                <a:gd name="T27" fmla="*/ 2510 h 3310"/>
                <a:gd name="T28" fmla="*/ 606 w 3331"/>
                <a:gd name="T29" fmla="*/ 2407 h 3310"/>
                <a:gd name="T30" fmla="*/ 1667 w 3331"/>
                <a:gd name="T31" fmla="*/ 750 h 3310"/>
                <a:gd name="T32" fmla="*/ 1204 w 3331"/>
                <a:gd name="T33" fmla="*/ 1006 h 3310"/>
                <a:gd name="T34" fmla="*/ 866 w 3331"/>
                <a:gd name="T35" fmla="*/ 1410 h 3310"/>
                <a:gd name="T36" fmla="*/ 892 w 3331"/>
                <a:gd name="T37" fmla="*/ 1769 h 3310"/>
                <a:gd name="T38" fmla="*/ 930 w 3331"/>
                <a:gd name="T39" fmla="*/ 1865 h 3310"/>
                <a:gd name="T40" fmla="*/ 680 w 3331"/>
                <a:gd name="T41" fmla="*/ 2109 h 3310"/>
                <a:gd name="T42" fmla="*/ 946 w 3331"/>
                <a:gd name="T43" fmla="*/ 2210 h 3310"/>
                <a:gd name="T44" fmla="*/ 1160 w 3331"/>
                <a:gd name="T45" fmla="*/ 2466 h 3310"/>
                <a:gd name="T46" fmla="*/ 1744 w 3331"/>
                <a:gd name="T47" fmla="*/ 2461 h 3310"/>
                <a:gd name="T48" fmla="*/ 1844 w 3331"/>
                <a:gd name="T49" fmla="*/ 2411 h 3310"/>
                <a:gd name="T50" fmla="*/ 2210 w 3331"/>
                <a:gd name="T51" fmla="*/ 2393 h 3310"/>
                <a:gd name="T52" fmla="*/ 2474 w 3331"/>
                <a:gd name="T53" fmla="*/ 2160 h 3310"/>
                <a:gd name="T54" fmla="*/ 2481 w 3331"/>
                <a:gd name="T55" fmla="*/ 1577 h 3310"/>
                <a:gd name="T56" fmla="*/ 2423 w 3331"/>
                <a:gd name="T57" fmla="*/ 1505 h 3310"/>
                <a:gd name="T58" fmla="*/ 2240 w 3331"/>
                <a:gd name="T59" fmla="*/ 1201 h 3310"/>
                <a:gd name="T60" fmla="*/ 2123 w 3331"/>
                <a:gd name="T61" fmla="*/ 1083 h 3310"/>
                <a:gd name="T62" fmla="*/ 3029 w 3331"/>
                <a:gd name="T63" fmla="*/ 301 h 3310"/>
                <a:gd name="T64" fmla="*/ 3264 w 3331"/>
                <a:gd name="T65" fmla="*/ 26 h 3310"/>
                <a:gd name="T66" fmla="*/ 3331 w 3331"/>
                <a:gd name="T67" fmla="*/ 1053 h 3310"/>
                <a:gd name="T68" fmla="*/ 3239 w 3331"/>
                <a:gd name="T69" fmla="*/ 1191 h 3310"/>
                <a:gd name="T70" fmla="*/ 3027 w 3331"/>
                <a:gd name="T71" fmla="*/ 1490 h 3310"/>
                <a:gd name="T72" fmla="*/ 2985 w 3331"/>
                <a:gd name="T73" fmla="*/ 1572 h 3310"/>
                <a:gd name="T74" fmla="*/ 2917 w 3331"/>
                <a:gd name="T75" fmla="*/ 2138 h 3310"/>
                <a:gd name="T76" fmla="*/ 3196 w 3331"/>
                <a:gd name="T77" fmla="*/ 2330 h 3310"/>
                <a:gd name="T78" fmla="*/ 3328 w 3331"/>
                <a:gd name="T79" fmla="*/ 2647 h 3310"/>
                <a:gd name="T80" fmla="*/ 3258 w 3331"/>
                <a:gd name="T81" fmla="*/ 2995 h 3310"/>
                <a:gd name="T82" fmla="*/ 3014 w 3331"/>
                <a:gd name="T83" fmla="*/ 3237 h 3310"/>
                <a:gd name="T84" fmla="*/ 2666 w 3331"/>
                <a:gd name="T85" fmla="*/ 3307 h 3310"/>
                <a:gd name="T86" fmla="*/ 2350 w 3331"/>
                <a:gd name="T87" fmla="*/ 3180 h 3310"/>
                <a:gd name="T88" fmla="*/ 2156 w 3331"/>
                <a:gd name="T89" fmla="*/ 2908 h 3310"/>
                <a:gd name="T90" fmla="*/ 1804 w 3331"/>
                <a:gd name="T91" fmla="*/ 3007 h 3310"/>
                <a:gd name="T92" fmla="*/ 1742 w 3331"/>
                <a:gd name="T93" fmla="*/ 2782 h 3310"/>
                <a:gd name="T94" fmla="*/ 1102 w 3331"/>
                <a:gd name="T95" fmla="*/ 3051 h 3310"/>
                <a:gd name="T96" fmla="*/ 838 w 3331"/>
                <a:gd name="T97" fmla="*/ 3263 h 3310"/>
                <a:gd name="T98" fmla="*/ 484 w 3331"/>
                <a:gd name="T99" fmla="*/ 3297 h 3310"/>
                <a:gd name="T100" fmla="*/ 178 w 3331"/>
                <a:gd name="T101" fmla="*/ 3133 h 3310"/>
                <a:gd name="T102" fmla="*/ 13 w 3331"/>
                <a:gd name="T103" fmla="*/ 2829 h 3310"/>
                <a:gd name="T104" fmla="*/ 50 w 3331"/>
                <a:gd name="T105" fmla="*/ 2467 h 3310"/>
                <a:gd name="T106" fmla="*/ 282 w 3331"/>
                <a:gd name="T107" fmla="*/ 2200 h 3310"/>
                <a:gd name="T108" fmla="*/ 337 w 3331"/>
                <a:gd name="T109" fmla="*/ 1773 h 3310"/>
                <a:gd name="T110" fmla="*/ 392 w 3331"/>
                <a:gd name="T111" fmla="*/ 1686 h 3310"/>
                <a:gd name="T112" fmla="*/ 678 w 3331"/>
                <a:gd name="T113" fmla="*/ 1444 h 3310"/>
                <a:gd name="T114" fmla="*/ 1000 w 3331"/>
                <a:gd name="T115" fmla="*/ 987 h 3310"/>
                <a:gd name="T116" fmla="*/ 1460 w 3331"/>
                <a:gd name="T117" fmla="*/ 669 h 3310"/>
                <a:gd name="T118" fmla="*/ 2020 w 3331"/>
                <a:gd name="T119" fmla="*/ 530 h 3310"/>
                <a:gd name="T120" fmla="*/ 2164 w 3331"/>
                <a:gd name="T121" fmla="*/ 44 h 3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31" h="3310">
                  <a:moveTo>
                    <a:pt x="2726" y="2407"/>
                  </a:moveTo>
                  <a:lnTo>
                    <a:pt x="2681" y="2410"/>
                  </a:lnTo>
                  <a:lnTo>
                    <a:pt x="2638" y="2419"/>
                  </a:lnTo>
                  <a:lnTo>
                    <a:pt x="2599" y="2435"/>
                  </a:lnTo>
                  <a:lnTo>
                    <a:pt x="2561" y="2455"/>
                  </a:lnTo>
                  <a:lnTo>
                    <a:pt x="2527" y="2481"/>
                  </a:lnTo>
                  <a:lnTo>
                    <a:pt x="2497" y="2510"/>
                  </a:lnTo>
                  <a:lnTo>
                    <a:pt x="2472" y="2544"/>
                  </a:lnTo>
                  <a:lnTo>
                    <a:pt x="2451" y="2581"/>
                  </a:lnTo>
                  <a:lnTo>
                    <a:pt x="2436" y="2621"/>
                  </a:lnTo>
                  <a:lnTo>
                    <a:pt x="2427" y="2663"/>
                  </a:lnTo>
                  <a:lnTo>
                    <a:pt x="2423" y="2707"/>
                  </a:lnTo>
                  <a:lnTo>
                    <a:pt x="2427" y="2752"/>
                  </a:lnTo>
                  <a:lnTo>
                    <a:pt x="2436" y="2794"/>
                  </a:lnTo>
                  <a:lnTo>
                    <a:pt x="2451" y="2834"/>
                  </a:lnTo>
                  <a:lnTo>
                    <a:pt x="2472" y="2871"/>
                  </a:lnTo>
                  <a:lnTo>
                    <a:pt x="2497" y="2905"/>
                  </a:lnTo>
                  <a:lnTo>
                    <a:pt x="2527" y="2934"/>
                  </a:lnTo>
                  <a:lnTo>
                    <a:pt x="2561" y="2959"/>
                  </a:lnTo>
                  <a:lnTo>
                    <a:pt x="2599" y="2980"/>
                  </a:lnTo>
                  <a:lnTo>
                    <a:pt x="2638" y="2996"/>
                  </a:lnTo>
                  <a:lnTo>
                    <a:pt x="2681" y="3005"/>
                  </a:lnTo>
                  <a:lnTo>
                    <a:pt x="2726" y="3008"/>
                  </a:lnTo>
                  <a:lnTo>
                    <a:pt x="2770" y="3005"/>
                  </a:lnTo>
                  <a:lnTo>
                    <a:pt x="2813" y="2996"/>
                  </a:lnTo>
                  <a:lnTo>
                    <a:pt x="2853" y="2980"/>
                  </a:lnTo>
                  <a:lnTo>
                    <a:pt x="2891" y="2959"/>
                  </a:lnTo>
                  <a:lnTo>
                    <a:pt x="2924" y="2934"/>
                  </a:lnTo>
                  <a:lnTo>
                    <a:pt x="2954" y="2905"/>
                  </a:lnTo>
                  <a:lnTo>
                    <a:pt x="2980" y="2871"/>
                  </a:lnTo>
                  <a:lnTo>
                    <a:pt x="3001" y="2834"/>
                  </a:lnTo>
                  <a:lnTo>
                    <a:pt x="3016" y="2794"/>
                  </a:lnTo>
                  <a:lnTo>
                    <a:pt x="3026" y="2752"/>
                  </a:lnTo>
                  <a:lnTo>
                    <a:pt x="3029" y="2707"/>
                  </a:lnTo>
                  <a:lnTo>
                    <a:pt x="3026" y="2663"/>
                  </a:lnTo>
                  <a:lnTo>
                    <a:pt x="3016" y="2621"/>
                  </a:lnTo>
                  <a:lnTo>
                    <a:pt x="3001" y="2581"/>
                  </a:lnTo>
                  <a:lnTo>
                    <a:pt x="2980" y="2544"/>
                  </a:lnTo>
                  <a:lnTo>
                    <a:pt x="2954" y="2510"/>
                  </a:lnTo>
                  <a:lnTo>
                    <a:pt x="2924" y="2481"/>
                  </a:lnTo>
                  <a:lnTo>
                    <a:pt x="2891" y="2455"/>
                  </a:lnTo>
                  <a:lnTo>
                    <a:pt x="2853" y="2435"/>
                  </a:lnTo>
                  <a:lnTo>
                    <a:pt x="2813" y="2419"/>
                  </a:lnTo>
                  <a:lnTo>
                    <a:pt x="2770" y="2410"/>
                  </a:lnTo>
                  <a:lnTo>
                    <a:pt x="2726" y="2407"/>
                  </a:lnTo>
                  <a:close/>
                  <a:moveTo>
                    <a:pt x="606" y="2407"/>
                  </a:moveTo>
                  <a:lnTo>
                    <a:pt x="561" y="2410"/>
                  </a:lnTo>
                  <a:lnTo>
                    <a:pt x="518" y="2419"/>
                  </a:lnTo>
                  <a:lnTo>
                    <a:pt x="478" y="2435"/>
                  </a:lnTo>
                  <a:lnTo>
                    <a:pt x="441" y="2455"/>
                  </a:lnTo>
                  <a:lnTo>
                    <a:pt x="407" y="2481"/>
                  </a:lnTo>
                  <a:lnTo>
                    <a:pt x="378" y="2510"/>
                  </a:lnTo>
                  <a:lnTo>
                    <a:pt x="352" y="2544"/>
                  </a:lnTo>
                  <a:lnTo>
                    <a:pt x="331" y="2581"/>
                  </a:lnTo>
                  <a:lnTo>
                    <a:pt x="316" y="2621"/>
                  </a:lnTo>
                  <a:lnTo>
                    <a:pt x="307" y="2663"/>
                  </a:lnTo>
                  <a:lnTo>
                    <a:pt x="304" y="2707"/>
                  </a:lnTo>
                  <a:lnTo>
                    <a:pt x="307" y="2752"/>
                  </a:lnTo>
                  <a:lnTo>
                    <a:pt x="316" y="2794"/>
                  </a:lnTo>
                  <a:lnTo>
                    <a:pt x="331" y="2834"/>
                  </a:lnTo>
                  <a:lnTo>
                    <a:pt x="352" y="2871"/>
                  </a:lnTo>
                  <a:lnTo>
                    <a:pt x="378" y="2905"/>
                  </a:lnTo>
                  <a:lnTo>
                    <a:pt x="407" y="2934"/>
                  </a:lnTo>
                  <a:lnTo>
                    <a:pt x="441" y="2959"/>
                  </a:lnTo>
                  <a:lnTo>
                    <a:pt x="478" y="2980"/>
                  </a:lnTo>
                  <a:lnTo>
                    <a:pt x="518" y="2996"/>
                  </a:lnTo>
                  <a:lnTo>
                    <a:pt x="561" y="3005"/>
                  </a:lnTo>
                  <a:lnTo>
                    <a:pt x="606" y="3008"/>
                  </a:lnTo>
                  <a:lnTo>
                    <a:pt x="650" y="3005"/>
                  </a:lnTo>
                  <a:lnTo>
                    <a:pt x="693" y="2996"/>
                  </a:lnTo>
                  <a:lnTo>
                    <a:pt x="734" y="2980"/>
                  </a:lnTo>
                  <a:lnTo>
                    <a:pt x="771" y="2959"/>
                  </a:lnTo>
                  <a:lnTo>
                    <a:pt x="804" y="2934"/>
                  </a:lnTo>
                  <a:lnTo>
                    <a:pt x="834" y="2905"/>
                  </a:lnTo>
                  <a:lnTo>
                    <a:pt x="860" y="2871"/>
                  </a:lnTo>
                  <a:lnTo>
                    <a:pt x="880" y="2834"/>
                  </a:lnTo>
                  <a:lnTo>
                    <a:pt x="896" y="2794"/>
                  </a:lnTo>
                  <a:lnTo>
                    <a:pt x="906" y="2752"/>
                  </a:lnTo>
                  <a:lnTo>
                    <a:pt x="909" y="2707"/>
                  </a:lnTo>
                  <a:lnTo>
                    <a:pt x="906" y="2663"/>
                  </a:lnTo>
                  <a:lnTo>
                    <a:pt x="896" y="2621"/>
                  </a:lnTo>
                  <a:lnTo>
                    <a:pt x="880" y="2581"/>
                  </a:lnTo>
                  <a:lnTo>
                    <a:pt x="860" y="2544"/>
                  </a:lnTo>
                  <a:lnTo>
                    <a:pt x="834" y="2510"/>
                  </a:lnTo>
                  <a:lnTo>
                    <a:pt x="804" y="2481"/>
                  </a:lnTo>
                  <a:lnTo>
                    <a:pt x="771" y="2455"/>
                  </a:lnTo>
                  <a:lnTo>
                    <a:pt x="734" y="2435"/>
                  </a:lnTo>
                  <a:lnTo>
                    <a:pt x="693" y="2419"/>
                  </a:lnTo>
                  <a:lnTo>
                    <a:pt x="650" y="2410"/>
                  </a:lnTo>
                  <a:lnTo>
                    <a:pt x="606" y="2407"/>
                  </a:lnTo>
                  <a:close/>
                  <a:moveTo>
                    <a:pt x="2120" y="677"/>
                  </a:moveTo>
                  <a:lnTo>
                    <a:pt x="2026" y="681"/>
                  </a:lnTo>
                  <a:lnTo>
                    <a:pt x="1934" y="689"/>
                  </a:lnTo>
                  <a:lnTo>
                    <a:pt x="1843" y="703"/>
                  </a:lnTo>
                  <a:lnTo>
                    <a:pt x="1754" y="724"/>
                  </a:lnTo>
                  <a:lnTo>
                    <a:pt x="1667" y="750"/>
                  </a:lnTo>
                  <a:lnTo>
                    <a:pt x="1583" y="780"/>
                  </a:lnTo>
                  <a:lnTo>
                    <a:pt x="1501" y="817"/>
                  </a:lnTo>
                  <a:lnTo>
                    <a:pt x="1422" y="857"/>
                  </a:lnTo>
                  <a:lnTo>
                    <a:pt x="1346" y="903"/>
                  </a:lnTo>
                  <a:lnTo>
                    <a:pt x="1273" y="952"/>
                  </a:lnTo>
                  <a:lnTo>
                    <a:pt x="1204" y="1006"/>
                  </a:lnTo>
                  <a:lnTo>
                    <a:pt x="1138" y="1064"/>
                  </a:lnTo>
                  <a:lnTo>
                    <a:pt x="1075" y="1127"/>
                  </a:lnTo>
                  <a:lnTo>
                    <a:pt x="1017" y="1192"/>
                  </a:lnTo>
                  <a:lnTo>
                    <a:pt x="962" y="1261"/>
                  </a:lnTo>
                  <a:lnTo>
                    <a:pt x="912" y="1334"/>
                  </a:lnTo>
                  <a:lnTo>
                    <a:pt x="866" y="1410"/>
                  </a:lnTo>
                  <a:lnTo>
                    <a:pt x="825" y="1488"/>
                  </a:lnTo>
                  <a:lnTo>
                    <a:pt x="789" y="1569"/>
                  </a:lnTo>
                  <a:lnTo>
                    <a:pt x="758" y="1653"/>
                  </a:lnTo>
                  <a:lnTo>
                    <a:pt x="732" y="1738"/>
                  </a:lnTo>
                  <a:lnTo>
                    <a:pt x="872" y="1763"/>
                  </a:lnTo>
                  <a:lnTo>
                    <a:pt x="892" y="1769"/>
                  </a:lnTo>
                  <a:lnTo>
                    <a:pt x="910" y="1781"/>
                  </a:lnTo>
                  <a:lnTo>
                    <a:pt x="922" y="1796"/>
                  </a:lnTo>
                  <a:lnTo>
                    <a:pt x="932" y="1815"/>
                  </a:lnTo>
                  <a:lnTo>
                    <a:pt x="935" y="1832"/>
                  </a:lnTo>
                  <a:lnTo>
                    <a:pt x="934" y="1848"/>
                  </a:lnTo>
                  <a:lnTo>
                    <a:pt x="930" y="1865"/>
                  </a:lnTo>
                  <a:lnTo>
                    <a:pt x="921" y="1880"/>
                  </a:lnTo>
                  <a:lnTo>
                    <a:pt x="911" y="1892"/>
                  </a:lnTo>
                  <a:lnTo>
                    <a:pt x="682" y="2105"/>
                  </a:lnTo>
                  <a:lnTo>
                    <a:pt x="682" y="2105"/>
                  </a:lnTo>
                  <a:lnTo>
                    <a:pt x="682" y="2107"/>
                  </a:lnTo>
                  <a:lnTo>
                    <a:pt x="680" y="2109"/>
                  </a:lnTo>
                  <a:lnTo>
                    <a:pt x="680" y="2111"/>
                  </a:lnTo>
                  <a:lnTo>
                    <a:pt x="738" y="2121"/>
                  </a:lnTo>
                  <a:lnTo>
                    <a:pt x="795" y="2137"/>
                  </a:lnTo>
                  <a:lnTo>
                    <a:pt x="848" y="2156"/>
                  </a:lnTo>
                  <a:lnTo>
                    <a:pt x="898" y="2181"/>
                  </a:lnTo>
                  <a:lnTo>
                    <a:pt x="946" y="2210"/>
                  </a:lnTo>
                  <a:lnTo>
                    <a:pt x="991" y="2245"/>
                  </a:lnTo>
                  <a:lnTo>
                    <a:pt x="1033" y="2282"/>
                  </a:lnTo>
                  <a:lnTo>
                    <a:pt x="1071" y="2324"/>
                  </a:lnTo>
                  <a:lnTo>
                    <a:pt x="1106" y="2368"/>
                  </a:lnTo>
                  <a:lnTo>
                    <a:pt x="1135" y="2416"/>
                  </a:lnTo>
                  <a:lnTo>
                    <a:pt x="1160" y="2466"/>
                  </a:lnTo>
                  <a:lnTo>
                    <a:pt x="1181" y="2519"/>
                  </a:lnTo>
                  <a:lnTo>
                    <a:pt x="1197" y="2575"/>
                  </a:lnTo>
                  <a:lnTo>
                    <a:pt x="1206" y="2633"/>
                  </a:lnTo>
                  <a:lnTo>
                    <a:pt x="1742" y="2633"/>
                  </a:lnTo>
                  <a:lnTo>
                    <a:pt x="1742" y="2482"/>
                  </a:lnTo>
                  <a:lnTo>
                    <a:pt x="1744" y="2461"/>
                  </a:lnTo>
                  <a:lnTo>
                    <a:pt x="1753" y="2442"/>
                  </a:lnTo>
                  <a:lnTo>
                    <a:pt x="1766" y="2427"/>
                  </a:lnTo>
                  <a:lnTo>
                    <a:pt x="1784" y="2414"/>
                  </a:lnTo>
                  <a:lnTo>
                    <a:pt x="1804" y="2408"/>
                  </a:lnTo>
                  <a:lnTo>
                    <a:pt x="1824" y="2407"/>
                  </a:lnTo>
                  <a:lnTo>
                    <a:pt x="1844" y="2411"/>
                  </a:lnTo>
                  <a:lnTo>
                    <a:pt x="1863" y="2421"/>
                  </a:lnTo>
                  <a:lnTo>
                    <a:pt x="2127" y="2619"/>
                  </a:lnTo>
                  <a:lnTo>
                    <a:pt x="2140" y="2559"/>
                  </a:lnTo>
                  <a:lnTo>
                    <a:pt x="2158" y="2501"/>
                  </a:lnTo>
                  <a:lnTo>
                    <a:pt x="2181" y="2445"/>
                  </a:lnTo>
                  <a:lnTo>
                    <a:pt x="2210" y="2393"/>
                  </a:lnTo>
                  <a:lnTo>
                    <a:pt x="2244" y="2345"/>
                  </a:lnTo>
                  <a:lnTo>
                    <a:pt x="2282" y="2299"/>
                  </a:lnTo>
                  <a:lnTo>
                    <a:pt x="2324" y="2258"/>
                  </a:lnTo>
                  <a:lnTo>
                    <a:pt x="2371" y="2221"/>
                  </a:lnTo>
                  <a:lnTo>
                    <a:pt x="2421" y="2189"/>
                  </a:lnTo>
                  <a:lnTo>
                    <a:pt x="2474" y="2160"/>
                  </a:lnTo>
                  <a:lnTo>
                    <a:pt x="2530" y="2139"/>
                  </a:lnTo>
                  <a:lnTo>
                    <a:pt x="2589" y="2122"/>
                  </a:lnTo>
                  <a:lnTo>
                    <a:pt x="2650" y="2112"/>
                  </a:lnTo>
                  <a:lnTo>
                    <a:pt x="2650" y="1579"/>
                  </a:lnTo>
                  <a:lnTo>
                    <a:pt x="2498" y="1579"/>
                  </a:lnTo>
                  <a:lnTo>
                    <a:pt x="2481" y="1577"/>
                  </a:lnTo>
                  <a:lnTo>
                    <a:pt x="2466" y="1572"/>
                  </a:lnTo>
                  <a:lnTo>
                    <a:pt x="2452" y="1563"/>
                  </a:lnTo>
                  <a:lnTo>
                    <a:pt x="2440" y="1552"/>
                  </a:lnTo>
                  <a:lnTo>
                    <a:pt x="2431" y="1537"/>
                  </a:lnTo>
                  <a:lnTo>
                    <a:pt x="2425" y="1522"/>
                  </a:lnTo>
                  <a:lnTo>
                    <a:pt x="2423" y="1505"/>
                  </a:lnTo>
                  <a:lnTo>
                    <a:pt x="2425" y="1490"/>
                  </a:lnTo>
                  <a:lnTo>
                    <a:pt x="2429" y="1474"/>
                  </a:lnTo>
                  <a:lnTo>
                    <a:pt x="2438" y="1459"/>
                  </a:lnTo>
                  <a:lnTo>
                    <a:pt x="2631" y="1204"/>
                  </a:lnTo>
                  <a:lnTo>
                    <a:pt x="2272" y="1204"/>
                  </a:lnTo>
                  <a:lnTo>
                    <a:pt x="2240" y="1201"/>
                  </a:lnTo>
                  <a:lnTo>
                    <a:pt x="2212" y="1191"/>
                  </a:lnTo>
                  <a:lnTo>
                    <a:pt x="2187" y="1178"/>
                  </a:lnTo>
                  <a:lnTo>
                    <a:pt x="2164" y="1159"/>
                  </a:lnTo>
                  <a:lnTo>
                    <a:pt x="2146" y="1137"/>
                  </a:lnTo>
                  <a:lnTo>
                    <a:pt x="2132" y="1111"/>
                  </a:lnTo>
                  <a:lnTo>
                    <a:pt x="2123" y="1083"/>
                  </a:lnTo>
                  <a:lnTo>
                    <a:pt x="2120" y="1053"/>
                  </a:lnTo>
                  <a:lnTo>
                    <a:pt x="2120" y="677"/>
                  </a:lnTo>
                  <a:close/>
                  <a:moveTo>
                    <a:pt x="2423" y="301"/>
                  </a:moveTo>
                  <a:lnTo>
                    <a:pt x="2423" y="902"/>
                  </a:lnTo>
                  <a:lnTo>
                    <a:pt x="3029" y="902"/>
                  </a:lnTo>
                  <a:lnTo>
                    <a:pt x="3029" y="301"/>
                  </a:lnTo>
                  <a:lnTo>
                    <a:pt x="2423" y="301"/>
                  </a:lnTo>
                  <a:close/>
                  <a:moveTo>
                    <a:pt x="2272" y="0"/>
                  </a:moveTo>
                  <a:lnTo>
                    <a:pt x="3180" y="0"/>
                  </a:lnTo>
                  <a:lnTo>
                    <a:pt x="3210" y="3"/>
                  </a:lnTo>
                  <a:lnTo>
                    <a:pt x="3239" y="12"/>
                  </a:lnTo>
                  <a:lnTo>
                    <a:pt x="3264" y="26"/>
                  </a:lnTo>
                  <a:lnTo>
                    <a:pt x="3287" y="44"/>
                  </a:lnTo>
                  <a:lnTo>
                    <a:pt x="3305" y="67"/>
                  </a:lnTo>
                  <a:lnTo>
                    <a:pt x="3320" y="92"/>
                  </a:lnTo>
                  <a:lnTo>
                    <a:pt x="3328" y="120"/>
                  </a:lnTo>
                  <a:lnTo>
                    <a:pt x="3331" y="150"/>
                  </a:lnTo>
                  <a:lnTo>
                    <a:pt x="3331" y="1053"/>
                  </a:lnTo>
                  <a:lnTo>
                    <a:pt x="3328" y="1083"/>
                  </a:lnTo>
                  <a:lnTo>
                    <a:pt x="3320" y="1111"/>
                  </a:lnTo>
                  <a:lnTo>
                    <a:pt x="3305" y="1137"/>
                  </a:lnTo>
                  <a:lnTo>
                    <a:pt x="3287" y="1159"/>
                  </a:lnTo>
                  <a:lnTo>
                    <a:pt x="3264" y="1178"/>
                  </a:lnTo>
                  <a:lnTo>
                    <a:pt x="3239" y="1191"/>
                  </a:lnTo>
                  <a:lnTo>
                    <a:pt x="3210" y="1201"/>
                  </a:lnTo>
                  <a:lnTo>
                    <a:pt x="3180" y="1204"/>
                  </a:lnTo>
                  <a:lnTo>
                    <a:pt x="2820" y="1204"/>
                  </a:lnTo>
                  <a:lnTo>
                    <a:pt x="3013" y="1459"/>
                  </a:lnTo>
                  <a:lnTo>
                    <a:pt x="3022" y="1474"/>
                  </a:lnTo>
                  <a:lnTo>
                    <a:pt x="3027" y="1490"/>
                  </a:lnTo>
                  <a:lnTo>
                    <a:pt x="3029" y="1505"/>
                  </a:lnTo>
                  <a:lnTo>
                    <a:pt x="3026" y="1522"/>
                  </a:lnTo>
                  <a:lnTo>
                    <a:pt x="3020" y="1537"/>
                  </a:lnTo>
                  <a:lnTo>
                    <a:pt x="3011" y="1552"/>
                  </a:lnTo>
                  <a:lnTo>
                    <a:pt x="3000" y="1563"/>
                  </a:lnTo>
                  <a:lnTo>
                    <a:pt x="2985" y="1572"/>
                  </a:lnTo>
                  <a:lnTo>
                    <a:pt x="2969" y="1577"/>
                  </a:lnTo>
                  <a:lnTo>
                    <a:pt x="2952" y="1579"/>
                  </a:lnTo>
                  <a:lnTo>
                    <a:pt x="2802" y="1579"/>
                  </a:lnTo>
                  <a:lnTo>
                    <a:pt x="2802" y="2112"/>
                  </a:lnTo>
                  <a:lnTo>
                    <a:pt x="2860" y="2121"/>
                  </a:lnTo>
                  <a:lnTo>
                    <a:pt x="2917" y="2138"/>
                  </a:lnTo>
                  <a:lnTo>
                    <a:pt x="2971" y="2158"/>
                  </a:lnTo>
                  <a:lnTo>
                    <a:pt x="3023" y="2183"/>
                  </a:lnTo>
                  <a:lnTo>
                    <a:pt x="3072" y="2215"/>
                  </a:lnTo>
                  <a:lnTo>
                    <a:pt x="3117" y="2249"/>
                  </a:lnTo>
                  <a:lnTo>
                    <a:pt x="3159" y="2287"/>
                  </a:lnTo>
                  <a:lnTo>
                    <a:pt x="3196" y="2330"/>
                  </a:lnTo>
                  <a:lnTo>
                    <a:pt x="3231" y="2376"/>
                  </a:lnTo>
                  <a:lnTo>
                    <a:pt x="3260" y="2425"/>
                  </a:lnTo>
                  <a:lnTo>
                    <a:pt x="3285" y="2477"/>
                  </a:lnTo>
                  <a:lnTo>
                    <a:pt x="3305" y="2532"/>
                  </a:lnTo>
                  <a:lnTo>
                    <a:pt x="3320" y="2588"/>
                  </a:lnTo>
                  <a:lnTo>
                    <a:pt x="3328" y="2647"/>
                  </a:lnTo>
                  <a:lnTo>
                    <a:pt x="3331" y="2707"/>
                  </a:lnTo>
                  <a:lnTo>
                    <a:pt x="3328" y="2769"/>
                  </a:lnTo>
                  <a:lnTo>
                    <a:pt x="3319" y="2829"/>
                  </a:lnTo>
                  <a:lnTo>
                    <a:pt x="3304" y="2886"/>
                  </a:lnTo>
                  <a:lnTo>
                    <a:pt x="3283" y="2941"/>
                  </a:lnTo>
                  <a:lnTo>
                    <a:pt x="3258" y="2995"/>
                  </a:lnTo>
                  <a:lnTo>
                    <a:pt x="3228" y="3043"/>
                  </a:lnTo>
                  <a:lnTo>
                    <a:pt x="3193" y="3090"/>
                  </a:lnTo>
                  <a:lnTo>
                    <a:pt x="3153" y="3133"/>
                  </a:lnTo>
                  <a:lnTo>
                    <a:pt x="3110" y="3171"/>
                  </a:lnTo>
                  <a:lnTo>
                    <a:pt x="3064" y="3207"/>
                  </a:lnTo>
                  <a:lnTo>
                    <a:pt x="3014" y="3237"/>
                  </a:lnTo>
                  <a:lnTo>
                    <a:pt x="2961" y="3262"/>
                  </a:lnTo>
                  <a:lnTo>
                    <a:pt x="2905" y="3283"/>
                  </a:lnTo>
                  <a:lnTo>
                    <a:pt x="2848" y="3297"/>
                  </a:lnTo>
                  <a:lnTo>
                    <a:pt x="2787" y="3307"/>
                  </a:lnTo>
                  <a:lnTo>
                    <a:pt x="2725" y="3310"/>
                  </a:lnTo>
                  <a:lnTo>
                    <a:pt x="2666" y="3307"/>
                  </a:lnTo>
                  <a:lnTo>
                    <a:pt x="2607" y="3297"/>
                  </a:lnTo>
                  <a:lnTo>
                    <a:pt x="2550" y="3284"/>
                  </a:lnTo>
                  <a:lnTo>
                    <a:pt x="2497" y="3265"/>
                  </a:lnTo>
                  <a:lnTo>
                    <a:pt x="2446" y="3241"/>
                  </a:lnTo>
                  <a:lnTo>
                    <a:pt x="2396" y="3212"/>
                  </a:lnTo>
                  <a:lnTo>
                    <a:pt x="2350" y="3180"/>
                  </a:lnTo>
                  <a:lnTo>
                    <a:pt x="2309" y="3142"/>
                  </a:lnTo>
                  <a:lnTo>
                    <a:pt x="2269" y="3102"/>
                  </a:lnTo>
                  <a:lnTo>
                    <a:pt x="2234" y="3058"/>
                  </a:lnTo>
                  <a:lnTo>
                    <a:pt x="2204" y="3011"/>
                  </a:lnTo>
                  <a:lnTo>
                    <a:pt x="2178" y="2960"/>
                  </a:lnTo>
                  <a:lnTo>
                    <a:pt x="2156" y="2908"/>
                  </a:lnTo>
                  <a:lnTo>
                    <a:pt x="2139" y="2853"/>
                  </a:lnTo>
                  <a:lnTo>
                    <a:pt x="2127" y="2796"/>
                  </a:lnTo>
                  <a:lnTo>
                    <a:pt x="1863" y="2993"/>
                  </a:lnTo>
                  <a:lnTo>
                    <a:pt x="1844" y="3003"/>
                  </a:lnTo>
                  <a:lnTo>
                    <a:pt x="1824" y="3008"/>
                  </a:lnTo>
                  <a:lnTo>
                    <a:pt x="1804" y="3007"/>
                  </a:lnTo>
                  <a:lnTo>
                    <a:pt x="1784" y="3001"/>
                  </a:lnTo>
                  <a:lnTo>
                    <a:pt x="1766" y="2988"/>
                  </a:lnTo>
                  <a:lnTo>
                    <a:pt x="1753" y="2973"/>
                  </a:lnTo>
                  <a:lnTo>
                    <a:pt x="1744" y="2954"/>
                  </a:lnTo>
                  <a:lnTo>
                    <a:pt x="1742" y="2933"/>
                  </a:lnTo>
                  <a:lnTo>
                    <a:pt x="1742" y="2782"/>
                  </a:lnTo>
                  <a:lnTo>
                    <a:pt x="1206" y="2782"/>
                  </a:lnTo>
                  <a:lnTo>
                    <a:pt x="1196" y="2841"/>
                  </a:lnTo>
                  <a:lnTo>
                    <a:pt x="1180" y="2897"/>
                  </a:lnTo>
                  <a:lnTo>
                    <a:pt x="1159" y="2951"/>
                  </a:lnTo>
                  <a:lnTo>
                    <a:pt x="1133" y="3003"/>
                  </a:lnTo>
                  <a:lnTo>
                    <a:pt x="1102" y="3051"/>
                  </a:lnTo>
                  <a:lnTo>
                    <a:pt x="1068" y="3095"/>
                  </a:lnTo>
                  <a:lnTo>
                    <a:pt x="1028" y="3138"/>
                  </a:lnTo>
                  <a:lnTo>
                    <a:pt x="986" y="3175"/>
                  </a:lnTo>
                  <a:lnTo>
                    <a:pt x="940" y="3209"/>
                  </a:lnTo>
                  <a:lnTo>
                    <a:pt x="890" y="3239"/>
                  </a:lnTo>
                  <a:lnTo>
                    <a:pt x="838" y="3263"/>
                  </a:lnTo>
                  <a:lnTo>
                    <a:pt x="783" y="3283"/>
                  </a:lnTo>
                  <a:lnTo>
                    <a:pt x="726" y="3297"/>
                  </a:lnTo>
                  <a:lnTo>
                    <a:pt x="667" y="3307"/>
                  </a:lnTo>
                  <a:lnTo>
                    <a:pt x="606" y="3310"/>
                  </a:lnTo>
                  <a:lnTo>
                    <a:pt x="544" y="3307"/>
                  </a:lnTo>
                  <a:lnTo>
                    <a:pt x="484" y="3297"/>
                  </a:lnTo>
                  <a:lnTo>
                    <a:pt x="426" y="3283"/>
                  </a:lnTo>
                  <a:lnTo>
                    <a:pt x="371" y="3262"/>
                  </a:lnTo>
                  <a:lnTo>
                    <a:pt x="317" y="3237"/>
                  </a:lnTo>
                  <a:lnTo>
                    <a:pt x="268" y="3207"/>
                  </a:lnTo>
                  <a:lnTo>
                    <a:pt x="221" y="3171"/>
                  </a:lnTo>
                  <a:lnTo>
                    <a:pt x="178" y="3133"/>
                  </a:lnTo>
                  <a:lnTo>
                    <a:pt x="139" y="3090"/>
                  </a:lnTo>
                  <a:lnTo>
                    <a:pt x="104" y="3043"/>
                  </a:lnTo>
                  <a:lnTo>
                    <a:pt x="73" y="2995"/>
                  </a:lnTo>
                  <a:lnTo>
                    <a:pt x="48" y="2941"/>
                  </a:lnTo>
                  <a:lnTo>
                    <a:pt x="27" y="2886"/>
                  </a:lnTo>
                  <a:lnTo>
                    <a:pt x="13" y="2829"/>
                  </a:lnTo>
                  <a:lnTo>
                    <a:pt x="3" y="2769"/>
                  </a:lnTo>
                  <a:lnTo>
                    <a:pt x="0" y="2707"/>
                  </a:lnTo>
                  <a:lnTo>
                    <a:pt x="3" y="2644"/>
                  </a:lnTo>
                  <a:lnTo>
                    <a:pt x="14" y="2583"/>
                  </a:lnTo>
                  <a:lnTo>
                    <a:pt x="29" y="2524"/>
                  </a:lnTo>
                  <a:lnTo>
                    <a:pt x="50" y="2467"/>
                  </a:lnTo>
                  <a:lnTo>
                    <a:pt x="77" y="2414"/>
                  </a:lnTo>
                  <a:lnTo>
                    <a:pt x="110" y="2363"/>
                  </a:lnTo>
                  <a:lnTo>
                    <a:pt x="147" y="2316"/>
                  </a:lnTo>
                  <a:lnTo>
                    <a:pt x="187" y="2274"/>
                  </a:lnTo>
                  <a:lnTo>
                    <a:pt x="232" y="2234"/>
                  </a:lnTo>
                  <a:lnTo>
                    <a:pt x="282" y="2200"/>
                  </a:lnTo>
                  <a:lnTo>
                    <a:pt x="334" y="2171"/>
                  </a:lnTo>
                  <a:lnTo>
                    <a:pt x="389" y="2146"/>
                  </a:lnTo>
                  <a:lnTo>
                    <a:pt x="447" y="2127"/>
                  </a:lnTo>
                  <a:lnTo>
                    <a:pt x="508" y="2115"/>
                  </a:lnTo>
                  <a:lnTo>
                    <a:pt x="344" y="1793"/>
                  </a:lnTo>
                  <a:lnTo>
                    <a:pt x="337" y="1773"/>
                  </a:lnTo>
                  <a:lnTo>
                    <a:pt x="336" y="1753"/>
                  </a:lnTo>
                  <a:lnTo>
                    <a:pt x="341" y="1732"/>
                  </a:lnTo>
                  <a:lnTo>
                    <a:pt x="351" y="1714"/>
                  </a:lnTo>
                  <a:lnTo>
                    <a:pt x="362" y="1702"/>
                  </a:lnTo>
                  <a:lnTo>
                    <a:pt x="376" y="1692"/>
                  </a:lnTo>
                  <a:lnTo>
                    <a:pt x="392" y="1686"/>
                  </a:lnTo>
                  <a:lnTo>
                    <a:pt x="408" y="1684"/>
                  </a:lnTo>
                  <a:lnTo>
                    <a:pt x="425" y="1684"/>
                  </a:lnTo>
                  <a:lnTo>
                    <a:pt x="582" y="1712"/>
                  </a:lnTo>
                  <a:lnTo>
                    <a:pt x="609" y="1621"/>
                  </a:lnTo>
                  <a:lnTo>
                    <a:pt x="642" y="1531"/>
                  </a:lnTo>
                  <a:lnTo>
                    <a:pt x="678" y="1444"/>
                  </a:lnTo>
                  <a:lnTo>
                    <a:pt x="720" y="1361"/>
                  </a:lnTo>
                  <a:lnTo>
                    <a:pt x="767" y="1280"/>
                  </a:lnTo>
                  <a:lnTo>
                    <a:pt x="820" y="1202"/>
                  </a:lnTo>
                  <a:lnTo>
                    <a:pt x="875" y="1127"/>
                  </a:lnTo>
                  <a:lnTo>
                    <a:pt x="936" y="1055"/>
                  </a:lnTo>
                  <a:lnTo>
                    <a:pt x="1000" y="987"/>
                  </a:lnTo>
                  <a:lnTo>
                    <a:pt x="1068" y="924"/>
                  </a:lnTo>
                  <a:lnTo>
                    <a:pt x="1140" y="864"/>
                  </a:lnTo>
                  <a:lnTo>
                    <a:pt x="1215" y="808"/>
                  </a:lnTo>
                  <a:lnTo>
                    <a:pt x="1294" y="757"/>
                  </a:lnTo>
                  <a:lnTo>
                    <a:pt x="1376" y="711"/>
                  </a:lnTo>
                  <a:lnTo>
                    <a:pt x="1460" y="669"/>
                  </a:lnTo>
                  <a:lnTo>
                    <a:pt x="1547" y="633"/>
                  </a:lnTo>
                  <a:lnTo>
                    <a:pt x="1637" y="600"/>
                  </a:lnTo>
                  <a:lnTo>
                    <a:pt x="1731" y="574"/>
                  </a:lnTo>
                  <a:lnTo>
                    <a:pt x="1825" y="554"/>
                  </a:lnTo>
                  <a:lnTo>
                    <a:pt x="1921" y="539"/>
                  </a:lnTo>
                  <a:lnTo>
                    <a:pt x="2020" y="530"/>
                  </a:lnTo>
                  <a:lnTo>
                    <a:pt x="2120" y="527"/>
                  </a:lnTo>
                  <a:lnTo>
                    <a:pt x="2120" y="150"/>
                  </a:lnTo>
                  <a:lnTo>
                    <a:pt x="2123" y="120"/>
                  </a:lnTo>
                  <a:lnTo>
                    <a:pt x="2132" y="92"/>
                  </a:lnTo>
                  <a:lnTo>
                    <a:pt x="2146" y="67"/>
                  </a:lnTo>
                  <a:lnTo>
                    <a:pt x="2164" y="44"/>
                  </a:lnTo>
                  <a:lnTo>
                    <a:pt x="2187" y="26"/>
                  </a:lnTo>
                  <a:lnTo>
                    <a:pt x="2212" y="12"/>
                  </a:lnTo>
                  <a:lnTo>
                    <a:pt x="2240" y="3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pPr defTabSz="685595"/>
              <a:endParaRPr lang="en-US" sz="1349">
                <a:solidFill>
                  <a:prstClr val="black"/>
                </a:solidFill>
              </a:endParaRP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id="{3DFF24CA-A6C5-FAEB-1C24-5C96A27C62EB}"/>
                </a:ext>
              </a:extLst>
            </p:cNvPr>
            <p:cNvGrpSpPr/>
            <p:nvPr/>
          </p:nvGrpSpPr>
          <p:grpSpPr>
            <a:xfrm>
              <a:off x="3058556" y="3521837"/>
              <a:ext cx="390748" cy="803007"/>
              <a:chOff x="2554511" y="5341256"/>
              <a:chExt cx="769259" cy="1516744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593" name="Right Triangle 592">
                <a:extLst>
                  <a:ext uri="{FF2B5EF4-FFF2-40B4-BE49-F238E27FC236}">
                    <a16:creationId xmlns:a16="http://schemas.microsoft.com/office/drawing/2014/main" id="{285F31EC-7F5B-3A04-1429-CA02B5791084}"/>
                  </a:ext>
                </a:extLst>
              </p:cNvPr>
              <p:cNvSpPr/>
              <p:nvPr/>
            </p:nvSpPr>
            <p:spPr>
              <a:xfrm flipH="1">
                <a:off x="2554511" y="5341256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2786F693-06EE-FDDD-CA11-32FD29D603DB}"/>
                  </a:ext>
                </a:extLst>
              </p:cNvPr>
              <p:cNvSpPr/>
              <p:nvPr/>
            </p:nvSpPr>
            <p:spPr>
              <a:xfrm>
                <a:off x="2554512" y="6110513"/>
                <a:ext cx="769257" cy="74748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95" name="Group 594">
              <a:extLst>
                <a:ext uri="{FF2B5EF4-FFF2-40B4-BE49-F238E27FC236}">
                  <a16:creationId xmlns:a16="http://schemas.microsoft.com/office/drawing/2014/main" id="{1FB03E7E-4A1A-1928-5ED8-0B290FD6399C}"/>
                </a:ext>
              </a:extLst>
            </p:cNvPr>
            <p:cNvGrpSpPr/>
            <p:nvPr/>
          </p:nvGrpSpPr>
          <p:grpSpPr>
            <a:xfrm>
              <a:off x="4230800" y="2300035"/>
              <a:ext cx="390748" cy="1221801"/>
              <a:chOff x="4862285" y="3033479"/>
              <a:chExt cx="769259" cy="2307774"/>
            </a:xfrm>
            <a:solidFill>
              <a:schemeClr val="accent2">
                <a:lumMod val="75000"/>
              </a:schemeClr>
            </a:solidFill>
          </p:grpSpPr>
          <p:sp>
            <p:nvSpPr>
              <p:cNvPr id="596" name="Rectangle 595">
                <a:extLst>
                  <a:ext uri="{FF2B5EF4-FFF2-40B4-BE49-F238E27FC236}">
                    <a16:creationId xmlns:a16="http://schemas.microsoft.com/office/drawing/2014/main" id="{86458293-1AED-D325-1C07-79AF7B52D6D3}"/>
                  </a:ext>
                </a:extLst>
              </p:cNvPr>
              <p:cNvSpPr/>
              <p:nvPr/>
            </p:nvSpPr>
            <p:spPr>
              <a:xfrm>
                <a:off x="4862287" y="3802738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597" name="Right Triangle 596">
                <a:extLst>
                  <a:ext uri="{FF2B5EF4-FFF2-40B4-BE49-F238E27FC236}">
                    <a16:creationId xmlns:a16="http://schemas.microsoft.com/office/drawing/2014/main" id="{7EBDC007-E1FE-0133-6022-032BDEE2F588}"/>
                  </a:ext>
                </a:extLst>
              </p:cNvPr>
              <p:cNvSpPr/>
              <p:nvPr/>
            </p:nvSpPr>
            <p:spPr>
              <a:xfrm flipH="1">
                <a:off x="4862285" y="3033479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98" name="Group 597">
              <a:extLst>
                <a:ext uri="{FF2B5EF4-FFF2-40B4-BE49-F238E27FC236}">
                  <a16:creationId xmlns:a16="http://schemas.microsoft.com/office/drawing/2014/main" id="{C3BFDC2A-C2AA-B168-D772-3CBB891FDFBB}"/>
                </a:ext>
              </a:extLst>
            </p:cNvPr>
            <p:cNvGrpSpPr/>
            <p:nvPr/>
          </p:nvGrpSpPr>
          <p:grpSpPr>
            <a:xfrm>
              <a:off x="5403044" y="1078231"/>
              <a:ext cx="390748" cy="1221802"/>
              <a:chOff x="7170059" y="725701"/>
              <a:chExt cx="769259" cy="2307775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7B91A811-8474-80D9-EA31-6DE03CF0C37E}"/>
                  </a:ext>
                </a:extLst>
              </p:cNvPr>
              <p:cNvSpPr/>
              <p:nvPr/>
            </p:nvSpPr>
            <p:spPr>
              <a:xfrm>
                <a:off x="7170061" y="1494961"/>
                <a:ext cx="769257" cy="15385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  <p:sp>
            <p:nvSpPr>
              <p:cNvPr id="600" name="Right Triangle 599">
                <a:extLst>
                  <a:ext uri="{FF2B5EF4-FFF2-40B4-BE49-F238E27FC236}">
                    <a16:creationId xmlns:a16="http://schemas.microsoft.com/office/drawing/2014/main" id="{8E28088B-115B-1EB2-5B73-C192440203A8}"/>
                  </a:ext>
                </a:extLst>
              </p:cNvPr>
              <p:cNvSpPr/>
              <p:nvPr/>
            </p:nvSpPr>
            <p:spPr>
              <a:xfrm flipH="1">
                <a:off x="7170059" y="725701"/>
                <a:ext cx="769259" cy="769257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595"/>
                <a:endParaRPr lang="en-US" sz="1349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601" name="Elbow Connector 77">
              <a:extLst>
                <a:ext uri="{FF2B5EF4-FFF2-40B4-BE49-F238E27FC236}">
                  <a16:creationId xmlns:a16="http://schemas.microsoft.com/office/drawing/2014/main" id="{0C65DA2F-6145-5D65-6831-6DA82C6B62B8}"/>
                </a:ext>
              </a:extLst>
            </p:cNvPr>
            <p:cNvCxnSpPr>
              <a:cxnSpLocks/>
              <a:stCxn id="574" idx="0"/>
              <a:endCxn id="575" idx="2"/>
            </p:cNvCxnSpPr>
            <p:nvPr/>
          </p:nvCxnSpPr>
          <p:spPr>
            <a:xfrm rot="5400000" flipH="1" flipV="1">
              <a:off x="1935433" y="2199357"/>
              <a:ext cx="912441" cy="575802"/>
            </a:xfrm>
            <a:prstGeom prst="bentConnector3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2" name="Elbow Connector 79">
              <a:extLst>
                <a:ext uri="{FF2B5EF4-FFF2-40B4-BE49-F238E27FC236}">
                  <a16:creationId xmlns:a16="http://schemas.microsoft.com/office/drawing/2014/main" id="{B0416D0F-8E03-1E72-B9C1-C0EBEEA2AE49}"/>
                </a:ext>
              </a:extLst>
            </p:cNvPr>
            <p:cNvCxnSpPr>
              <a:cxnSpLocks/>
              <a:stCxn id="577" idx="2"/>
              <a:endCxn id="576" idx="0"/>
            </p:cNvCxnSpPr>
            <p:nvPr/>
          </p:nvCxnSpPr>
          <p:spPr>
            <a:xfrm rot="5400000">
              <a:off x="6984613" y="2129707"/>
              <a:ext cx="867444" cy="760099"/>
            </a:xfrm>
            <a:prstGeom prst="bentConnector3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ounded Rectangle 36">
              <a:extLst>
                <a:ext uri="{FF2B5EF4-FFF2-40B4-BE49-F238E27FC236}">
                  <a16:creationId xmlns:a16="http://schemas.microsoft.com/office/drawing/2014/main" id="{5B28DC02-35A7-E4B0-D649-2268CEC3C679}"/>
                </a:ext>
              </a:extLst>
            </p:cNvPr>
            <p:cNvSpPr/>
            <p:nvPr/>
          </p:nvSpPr>
          <p:spPr>
            <a:xfrm>
              <a:off x="3523735" y="3983394"/>
              <a:ext cx="557369" cy="580932"/>
            </a:xfrm>
            <a:prstGeom prst="roundRect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B143253-1158-25B7-A052-4C5D8BAC470B}"/>
                </a:ext>
              </a:extLst>
            </p:cNvPr>
            <p:cNvSpPr/>
            <p:nvPr/>
          </p:nvSpPr>
          <p:spPr>
            <a:xfrm>
              <a:off x="4170473" y="4147385"/>
              <a:ext cx="4137606" cy="3124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85595"/>
              <a:r>
                <a:rPr lang="en-US" sz="1600" dirty="0"/>
                <a:t>Define the problem and the overall goal</a:t>
              </a:r>
              <a:endParaRPr lang="en-US" sz="134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" name="Elbow Connector 79">
              <a:extLst>
                <a:ext uri="{FF2B5EF4-FFF2-40B4-BE49-F238E27FC236}">
                  <a16:creationId xmlns:a16="http://schemas.microsoft.com/office/drawing/2014/main" id="{49E26D9F-9577-6BC6-5095-B95D7EC5C95C}"/>
                </a:ext>
              </a:extLst>
            </p:cNvPr>
            <p:cNvCxnSpPr>
              <a:cxnSpLocks/>
              <a:stCxn id="576" idx="2"/>
              <a:endCxn id="8" idx="0"/>
            </p:cNvCxnSpPr>
            <p:nvPr/>
          </p:nvCxnSpPr>
          <p:spPr>
            <a:xfrm rot="5400000">
              <a:off x="6298438" y="3407537"/>
              <a:ext cx="680687" cy="79900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37">
              <a:extLst>
                <a:ext uri="{FF2B5EF4-FFF2-40B4-BE49-F238E27FC236}">
                  <a16:creationId xmlns:a16="http://schemas.microsoft.com/office/drawing/2014/main" id="{73FE23EF-921E-D1C6-0A44-A24B63E1BBA5}"/>
                </a:ext>
              </a:extLst>
            </p:cNvPr>
            <p:cNvSpPr/>
            <p:nvPr/>
          </p:nvSpPr>
          <p:spPr>
            <a:xfrm>
              <a:off x="5905855" y="418029"/>
              <a:ext cx="557369" cy="580932"/>
            </a:xfrm>
            <a:prstGeom prst="roundRect">
              <a:avLst/>
            </a:prstGeom>
            <a:solidFill>
              <a:schemeClr val="accent5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595"/>
              <a:endParaRPr lang="en-US" sz="1349">
                <a:solidFill>
                  <a:prstClr val="white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4290C01-72E2-D69F-DE60-45E410ED1BF7}"/>
                </a:ext>
              </a:extLst>
            </p:cNvPr>
            <p:cNvSpPr/>
            <p:nvPr/>
          </p:nvSpPr>
          <p:spPr>
            <a:xfrm>
              <a:off x="3909015" y="361335"/>
              <a:ext cx="1847776" cy="724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685595"/>
              <a:r>
                <a:rPr lang="en-US" sz="1500" dirty="0"/>
                <a:t>Synthesize the Results and Make the Final Decision</a:t>
              </a:r>
              <a:endParaRPr lang="en-US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5" name="Google Shape;9765;p86">
              <a:extLst>
                <a:ext uri="{FF2B5EF4-FFF2-40B4-BE49-F238E27FC236}">
                  <a16:creationId xmlns:a16="http://schemas.microsoft.com/office/drawing/2014/main" id="{CC2C56D9-0407-243E-2126-F15216AAB76A}"/>
                </a:ext>
              </a:extLst>
            </p:cNvPr>
            <p:cNvGrpSpPr/>
            <p:nvPr/>
          </p:nvGrpSpPr>
          <p:grpSpPr>
            <a:xfrm>
              <a:off x="3641401" y="4122111"/>
              <a:ext cx="332757" cy="332343"/>
              <a:chOff x="2656907" y="2439293"/>
              <a:chExt cx="332757" cy="332343"/>
            </a:xfrm>
          </p:grpSpPr>
          <p:sp>
            <p:nvSpPr>
              <p:cNvPr id="36" name="Google Shape;9766;p86">
                <a:extLst>
                  <a:ext uri="{FF2B5EF4-FFF2-40B4-BE49-F238E27FC236}">
                    <a16:creationId xmlns:a16="http://schemas.microsoft.com/office/drawing/2014/main" id="{2CF4C136-0E60-EB42-66C9-85EA1B48E92E}"/>
                  </a:ext>
                </a:extLst>
              </p:cNvPr>
              <p:cNvSpPr/>
              <p:nvPr/>
            </p:nvSpPr>
            <p:spPr>
              <a:xfrm>
                <a:off x="2868751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20" y="334"/>
                      <a:pt x="1346" y="548"/>
                      <a:pt x="1346" y="834"/>
                    </a:cubicBezTo>
                    <a:cubicBezTo>
                      <a:pt x="1346" y="1120"/>
                      <a:pt x="1120" y="1334"/>
                      <a:pt x="834" y="1334"/>
                    </a:cubicBezTo>
                    <a:cubicBezTo>
                      <a:pt x="560" y="1334"/>
                      <a:pt x="334" y="1120"/>
                      <a:pt x="334" y="834"/>
                    </a:cubicBezTo>
                    <a:cubicBezTo>
                      <a:pt x="334" y="548"/>
                      <a:pt x="572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81" y="0"/>
                      <a:pt x="0" y="370"/>
                      <a:pt x="0" y="834"/>
                    </a:cubicBezTo>
                    <a:cubicBezTo>
                      <a:pt x="0" y="1298"/>
                      <a:pt x="381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767;p86">
                <a:extLst>
                  <a:ext uri="{FF2B5EF4-FFF2-40B4-BE49-F238E27FC236}">
                    <a16:creationId xmlns:a16="http://schemas.microsoft.com/office/drawing/2014/main" id="{6B287142-7CD6-1FA8-4F1E-9B0DD4C57BD8}"/>
                  </a:ext>
                </a:extLst>
              </p:cNvPr>
              <p:cNvSpPr/>
              <p:nvPr/>
            </p:nvSpPr>
            <p:spPr>
              <a:xfrm>
                <a:off x="2870661" y="2611703"/>
                <a:ext cx="6897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549" extrusionOk="0">
                    <a:moveTo>
                      <a:pt x="774" y="1"/>
                    </a:moveTo>
                    <a:cubicBezTo>
                      <a:pt x="560" y="1"/>
                      <a:pt x="333" y="60"/>
                      <a:pt x="119" y="167"/>
                    </a:cubicBezTo>
                    <a:cubicBezTo>
                      <a:pt x="48" y="203"/>
                      <a:pt x="0" y="310"/>
                      <a:pt x="48" y="382"/>
                    </a:cubicBezTo>
                    <a:cubicBezTo>
                      <a:pt x="83" y="443"/>
                      <a:pt x="150" y="479"/>
                      <a:pt x="212" y="479"/>
                    </a:cubicBezTo>
                    <a:cubicBezTo>
                      <a:pt x="234" y="479"/>
                      <a:pt x="255" y="474"/>
                      <a:pt x="274" y="465"/>
                    </a:cubicBezTo>
                    <a:cubicBezTo>
                      <a:pt x="417" y="382"/>
                      <a:pt x="595" y="346"/>
                      <a:pt x="762" y="346"/>
                    </a:cubicBezTo>
                    <a:cubicBezTo>
                      <a:pt x="1286" y="346"/>
                      <a:pt x="1715" y="727"/>
                      <a:pt x="1786" y="1215"/>
                    </a:cubicBezTo>
                    <a:lnTo>
                      <a:pt x="762" y="1215"/>
                    </a:lnTo>
                    <a:cubicBezTo>
                      <a:pt x="679" y="1215"/>
                      <a:pt x="595" y="1298"/>
                      <a:pt x="595" y="1382"/>
                    </a:cubicBezTo>
                    <a:cubicBezTo>
                      <a:pt x="595" y="1477"/>
                      <a:pt x="679" y="1548"/>
                      <a:pt x="762" y="1548"/>
                    </a:cubicBezTo>
                    <a:lnTo>
                      <a:pt x="1988" y="1548"/>
                    </a:lnTo>
                    <a:cubicBezTo>
                      <a:pt x="2072" y="1548"/>
                      <a:pt x="2143" y="1477"/>
                      <a:pt x="2143" y="1382"/>
                    </a:cubicBezTo>
                    <a:cubicBezTo>
                      <a:pt x="2167" y="608"/>
                      <a:pt x="1536" y="1"/>
                      <a:pt x="77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768;p86">
                <a:extLst>
                  <a:ext uri="{FF2B5EF4-FFF2-40B4-BE49-F238E27FC236}">
                    <a16:creationId xmlns:a16="http://schemas.microsoft.com/office/drawing/2014/main" id="{833A1925-D1E0-32E4-056F-23A37F6C0CEF}"/>
                  </a:ext>
                </a:extLst>
              </p:cNvPr>
              <p:cNvSpPr/>
              <p:nvPr/>
            </p:nvSpPr>
            <p:spPr>
              <a:xfrm>
                <a:off x="2705794" y="2611321"/>
                <a:ext cx="6862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549" extrusionOk="0">
                    <a:moveTo>
                      <a:pt x="1394" y="1"/>
                    </a:moveTo>
                    <a:cubicBezTo>
                      <a:pt x="632" y="1"/>
                      <a:pt x="1" y="620"/>
                      <a:pt x="1" y="1382"/>
                    </a:cubicBezTo>
                    <a:cubicBezTo>
                      <a:pt x="1" y="1465"/>
                      <a:pt x="84" y="1548"/>
                      <a:pt x="167" y="1548"/>
                    </a:cubicBezTo>
                    <a:lnTo>
                      <a:pt x="1406" y="1548"/>
                    </a:lnTo>
                    <a:cubicBezTo>
                      <a:pt x="1489" y="1548"/>
                      <a:pt x="1572" y="1465"/>
                      <a:pt x="1572" y="1382"/>
                    </a:cubicBezTo>
                    <a:cubicBezTo>
                      <a:pt x="1572" y="1287"/>
                      <a:pt x="1501" y="1215"/>
                      <a:pt x="1418" y="1215"/>
                    </a:cubicBezTo>
                    <a:lnTo>
                      <a:pt x="382" y="1215"/>
                    </a:lnTo>
                    <a:cubicBezTo>
                      <a:pt x="453" y="727"/>
                      <a:pt x="882" y="334"/>
                      <a:pt x="1406" y="334"/>
                    </a:cubicBezTo>
                    <a:cubicBezTo>
                      <a:pt x="1584" y="334"/>
                      <a:pt x="1751" y="382"/>
                      <a:pt x="1894" y="453"/>
                    </a:cubicBezTo>
                    <a:cubicBezTo>
                      <a:pt x="1918" y="469"/>
                      <a:pt x="1945" y="477"/>
                      <a:pt x="1974" y="477"/>
                    </a:cubicBezTo>
                    <a:cubicBezTo>
                      <a:pt x="2030" y="477"/>
                      <a:pt x="2088" y="445"/>
                      <a:pt x="2120" y="382"/>
                    </a:cubicBezTo>
                    <a:cubicBezTo>
                      <a:pt x="2156" y="310"/>
                      <a:pt x="2132" y="203"/>
                      <a:pt x="2049" y="155"/>
                    </a:cubicBezTo>
                    <a:cubicBezTo>
                      <a:pt x="1846" y="60"/>
                      <a:pt x="1632" y="1"/>
                      <a:pt x="139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69;p86">
                <a:extLst>
                  <a:ext uri="{FF2B5EF4-FFF2-40B4-BE49-F238E27FC236}">
                    <a16:creationId xmlns:a16="http://schemas.microsoft.com/office/drawing/2014/main" id="{407A5FD5-ABCA-E6E5-6DCC-5E46ED653B82}"/>
                  </a:ext>
                </a:extLst>
              </p:cNvPr>
              <p:cNvSpPr/>
              <p:nvPr/>
            </p:nvSpPr>
            <p:spPr>
              <a:xfrm>
                <a:off x="2724000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19" y="334"/>
                      <a:pt x="1334" y="548"/>
                      <a:pt x="1334" y="834"/>
                    </a:cubicBezTo>
                    <a:cubicBezTo>
                      <a:pt x="1334" y="1120"/>
                      <a:pt x="1119" y="1334"/>
                      <a:pt x="834" y="1334"/>
                    </a:cubicBezTo>
                    <a:cubicBezTo>
                      <a:pt x="548" y="1334"/>
                      <a:pt x="322" y="1120"/>
                      <a:pt x="322" y="834"/>
                    </a:cubicBezTo>
                    <a:cubicBezTo>
                      <a:pt x="322" y="548"/>
                      <a:pt x="548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69" y="0"/>
                      <a:pt x="0" y="370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70;p86">
                <a:extLst>
                  <a:ext uri="{FF2B5EF4-FFF2-40B4-BE49-F238E27FC236}">
                    <a16:creationId xmlns:a16="http://schemas.microsoft.com/office/drawing/2014/main" id="{CC52EC6A-E2C9-C4C9-5C9B-2E9C7EF04D0B}"/>
                  </a:ext>
                </a:extLst>
              </p:cNvPr>
              <p:cNvSpPr/>
              <p:nvPr/>
            </p:nvSpPr>
            <p:spPr>
              <a:xfrm>
                <a:off x="2788800" y="2534394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34"/>
                    </a:moveTo>
                    <a:cubicBezTo>
                      <a:pt x="1489" y="334"/>
                      <a:pt x="1822" y="656"/>
                      <a:pt x="1822" y="1072"/>
                    </a:cubicBezTo>
                    <a:cubicBezTo>
                      <a:pt x="1822" y="1489"/>
                      <a:pt x="1489" y="1822"/>
                      <a:pt x="1072" y="1822"/>
                    </a:cubicBezTo>
                    <a:cubicBezTo>
                      <a:pt x="655" y="1822"/>
                      <a:pt x="334" y="1489"/>
                      <a:pt x="334" y="1072"/>
                    </a:cubicBezTo>
                    <a:cubicBezTo>
                      <a:pt x="334" y="656"/>
                      <a:pt x="667" y="334"/>
                      <a:pt x="1072" y="334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3" y="1668"/>
                      <a:pt x="2143" y="1072"/>
                    </a:cubicBezTo>
                    <a:cubicBezTo>
                      <a:pt x="2143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71;p86">
                <a:extLst>
                  <a:ext uri="{FF2B5EF4-FFF2-40B4-BE49-F238E27FC236}">
                    <a16:creationId xmlns:a16="http://schemas.microsoft.com/office/drawing/2014/main" id="{A9E52F32-268D-8EB3-08BA-3334547BA036}"/>
                  </a:ext>
                </a:extLst>
              </p:cNvPr>
              <p:cNvSpPr/>
              <p:nvPr/>
            </p:nvSpPr>
            <p:spPr>
              <a:xfrm>
                <a:off x="2764930" y="2613613"/>
                <a:ext cx="115979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1977" extrusionOk="0">
                    <a:moveTo>
                      <a:pt x="1822" y="345"/>
                    </a:moveTo>
                    <a:cubicBezTo>
                      <a:pt x="2584" y="345"/>
                      <a:pt x="3203" y="917"/>
                      <a:pt x="3298" y="1655"/>
                    </a:cubicBezTo>
                    <a:lnTo>
                      <a:pt x="345" y="1655"/>
                    </a:lnTo>
                    <a:cubicBezTo>
                      <a:pt x="441" y="905"/>
                      <a:pt x="1060" y="345"/>
                      <a:pt x="1822" y="345"/>
                    </a:cubicBezTo>
                    <a:close/>
                    <a:moveTo>
                      <a:pt x="1822" y="0"/>
                    </a:moveTo>
                    <a:cubicBezTo>
                      <a:pt x="822" y="0"/>
                      <a:pt x="0" y="822"/>
                      <a:pt x="0" y="1810"/>
                    </a:cubicBezTo>
                    <a:cubicBezTo>
                      <a:pt x="0" y="1905"/>
                      <a:pt x="84" y="1977"/>
                      <a:pt x="167" y="1977"/>
                    </a:cubicBezTo>
                    <a:lnTo>
                      <a:pt x="3477" y="1977"/>
                    </a:lnTo>
                    <a:cubicBezTo>
                      <a:pt x="3560" y="1977"/>
                      <a:pt x="3643" y="1905"/>
                      <a:pt x="3643" y="1810"/>
                    </a:cubicBezTo>
                    <a:cubicBezTo>
                      <a:pt x="3643" y="798"/>
                      <a:pt x="2822" y="0"/>
                      <a:pt x="182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772;p86">
                <a:extLst>
                  <a:ext uri="{FF2B5EF4-FFF2-40B4-BE49-F238E27FC236}">
                    <a16:creationId xmlns:a16="http://schemas.microsoft.com/office/drawing/2014/main" id="{C97FA117-1516-60EB-DEC5-8DA407823FD2}"/>
                  </a:ext>
                </a:extLst>
              </p:cNvPr>
              <p:cNvSpPr/>
              <p:nvPr/>
            </p:nvSpPr>
            <p:spPr>
              <a:xfrm>
                <a:off x="2656907" y="2439293"/>
                <a:ext cx="332757" cy="332343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0442" extrusionOk="0">
                    <a:moveTo>
                      <a:pt x="5383" y="893"/>
                    </a:moveTo>
                    <a:cubicBezTo>
                      <a:pt x="7645" y="977"/>
                      <a:pt x="9454" y="2798"/>
                      <a:pt x="9550" y="5060"/>
                    </a:cubicBezTo>
                    <a:lnTo>
                      <a:pt x="9145" y="5060"/>
                    </a:lnTo>
                    <a:cubicBezTo>
                      <a:pt x="9050" y="5060"/>
                      <a:pt x="8978" y="5132"/>
                      <a:pt x="8978" y="5227"/>
                    </a:cubicBezTo>
                    <a:cubicBezTo>
                      <a:pt x="8978" y="5310"/>
                      <a:pt x="9050" y="5382"/>
                      <a:pt x="9145" y="5382"/>
                    </a:cubicBezTo>
                    <a:lnTo>
                      <a:pt x="9550" y="5382"/>
                    </a:lnTo>
                    <a:cubicBezTo>
                      <a:pt x="9454" y="7644"/>
                      <a:pt x="7645" y="9466"/>
                      <a:pt x="5383" y="9549"/>
                    </a:cubicBezTo>
                    <a:lnTo>
                      <a:pt x="5383" y="9156"/>
                    </a:lnTo>
                    <a:cubicBezTo>
                      <a:pt x="5383" y="9061"/>
                      <a:pt x="5311" y="8989"/>
                      <a:pt x="5216" y="8989"/>
                    </a:cubicBezTo>
                    <a:cubicBezTo>
                      <a:pt x="5121" y="8989"/>
                      <a:pt x="5049" y="9061"/>
                      <a:pt x="5049" y="9156"/>
                    </a:cubicBezTo>
                    <a:lnTo>
                      <a:pt x="5049" y="9549"/>
                    </a:lnTo>
                    <a:cubicBezTo>
                      <a:pt x="2787" y="9466"/>
                      <a:pt x="977" y="7644"/>
                      <a:pt x="882" y="5382"/>
                    </a:cubicBezTo>
                    <a:lnTo>
                      <a:pt x="1287" y="5382"/>
                    </a:lnTo>
                    <a:cubicBezTo>
                      <a:pt x="1382" y="5382"/>
                      <a:pt x="1453" y="5310"/>
                      <a:pt x="1453" y="5227"/>
                    </a:cubicBezTo>
                    <a:cubicBezTo>
                      <a:pt x="1453" y="5132"/>
                      <a:pt x="1382" y="5060"/>
                      <a:pt x="1287" y="5060"/>
                    </a:cubicBezTo>
                    <a:lnTo>
                      <a:pt x="882" y="5060"/>
                    </a:lnTo>
                    <a:cubicBezTo>
                      <a:pt x="977" y="2798"/>
                      <a:pt x="2787" y="977"/>
                      <a:pt x="5049" y="893"/>
                    </a:cubicBezTo>
                    <a:lnTo>
                      <a:pt x="5049" y="1286"/>
                    </a:lnTo>
                    <a:cubicBezTo>
                      <a:pt x="5049" y="1381"/>
                      <a:pt x="5121" y="1453"/>
                      <a:pt x="5216" y="1453"/>
                    </a:cubicBezTo>
                    <a:cubicBezTo>
                      <a:pt x="5311" y="1453"/>
                      <a:pt x="5383" y="1381"/>
                      <a:pt x="5383" y="1286"/>
                    </a:cubicBezTo>
                    <a:lnTo>
                      <a:pt x="5383" y="893"/>
                    </a:lnTo>
                    <a:close/>
                    <a:moveTo>
                      <a:pt x="5228" y="0"/>
                    </a:moveTo>
                    <a:cubicBezTo>
                      <a:pt x="5144" y="0"/>
                      <a:pt x="5061" y="72"/>
                      <a:pt x="5061" y="167"/>
                    </a:cubicBezTo>
                    <a:lnTo>
                      <a:pt x="5061" y="560"/>
                    </a:lnTo>
                    <a:cubicBezTo>
                      <a:pt x="2620" y="655"/>
                      <a:pt x="656" y="2620"/>
                      <a:pt x="572" y="5060"/>
                    </a:cubicBezTo>
                    <a:lnTo>
                      <a:pt x="168" y="5060"/>
                    </a:lnTo>
                    <a:cubicBezTo>
                      <a:pt x="84" y="5060"/>
                      <a:pt x="1" y="5132"/>
                      <a:pt x="1" y="5227"/>
                    </a:cubicBezTo>
                    <a:cubicBezTo>
                      <a:pt x="1" y="5310"/>
                      <a:pt x="84" y="5382"/>
                      <a:pt x="168" y="5382"/>
                    </a:cubicBezTo>
                    <a:lnTo>
                      <a:pt x="572" y="5382"/>
                    </a:lnTo>
                    <a:cubicBezTo>
                      <a:pt x="656" y="7823"/>
                      <a:pt x="2620" y="9787"/>
                      <a:pt x="5061" y="9882"/>
                    </a:cubicBezTo>
                    <a:lnTo>
                      <a:pt x="5061" y="10287"/>
                    </a:lnTo>
                    <a:cubicBezTo>
                      <a:pt x="5061" y="10371"/>
                      <a:pt x="5144" y="10442"/>
                      <a:pt x="5228" y="10442"/>
                    </a:cubicBezTo>
                    <a:cubicBezTo>
                      <a:pt x="5323" y="10442"/>
                      <a:pt x="5394" y="10371"/>
                      <a:pt x="5394" y="10287"/>
                    </a:cubicBezTo>
                    <a:lnTo>
                      <a:pt x="5394" y="9882"/>
                    </a:lnTo>
                    <a:cubicBezTo>
                      <a:pt x="7835" y="9787"/>
                      <a:pt x="9800" y="7823"/>
                      <a:pt x="9883" y="5382"/>
                    </a:cubicBezTo>
                    <a:lnTo>
                      <a:pt x="10288" y="5382"/>
                    </a:lnTo>
                    <a:cubicBezTo>
                      <a:pt x="10383" y="5382"/>
                      <a:pt x="10455" y="5310"/>
                      <a:pt x="10455" y="5227"/>
                    </a:cubicBezTo>
                    <a:cubicBezTo>
                      <a:pt x="10455" y="5132"/>
                      <a:pt x="10383" y="5060"/>
                      <a:pt x="10288" y="5060"/>
                    </a:cubicBezTo>
                    <a:lnTo>
                      <a:pt x="9883" y="5060"/>
                    </a:lnTo>
                    <a:cubicBezTo>
                      <a:pt x="9800" y="2620"/>
                      <a:pt x="7835" y="655"/>
                      <a:pt x="5394" y="560"/>
                    </a:cubicBezTo>
                    <a:lnTo>
                      <a:pt x="5394" y="167"/>
                    </a:lnTo>
                    <a:cubicBezTo>
                      <a:pt x="5394" y="72"/>
                      <a:pt x="5323" y="0"/>
                      <a:pt x="522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9695;p86">
              <a:extLst>
                <a:ext uri="{FF2B5EF4-FFF2-40B4-BE49-F238E27FC236}">
                  <a16:creationId xmlns:a16="http://schemas.microsoft.com/office/drawing/2014/main" id="{3DCC0B8D-CBA8-8C99-143A-BA9D7962C836}"/>
                </a:ext>
              </a:extLst>
            </p:cNvPr>
            <p:cNvGrpSpPr/>
            <p:nvPr/>
          </p:nvGrpSpPr>
          <p:grpSpPr>
            <a:xfrm>
              <a:off x="3663550" y="2911283"/>
              <a:ext cx="361147" cy="360797"/>
              <a:chOff x="7978465" y="1969392"/>
              <a:chExt cx="361147" cy="360797"/>
            </a:xfrm>
          </p:grpSpPr>
          <p:sp>
            <p:nvSpPr>
              <p:cNvPr id="44" name="Google Shape;9696;p86">
                <a:extLst>
                  <a:ext uri="{FF2B5EF4-FFF2-40B4-BE49-F238E27FC236}">
                    <a16:creationId xmlns:a16="http://schemas.microsoft.com/office/drawing/2014/main" id="{88AABEB3-1471-7EE4-5A3C-2643154A1517}"/>
                  </a:ext>
                </a:extLst>
              </p:cNvPr>
              <p:cNvSpPr/>
              <p:nvPr/>
            </p:nvSpPr>
            <p:spPr>
              <a:xfrm>
                <a:off x="8136871" y="2285821"/>
                <a:ext cx="4436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94" extrusionOk="0">
                    <a:moveTo>
                      <a:pt x="691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691" y="1072"/>
                    </a:cubicBezTo>
                    <a:cubicBezTo>
                      <a:pt x="488" y="1072"/>
                      <a:pt x="322" y="905"/>
                      <a:pt x="322" y="703"/>
                    </a:cubicBezTo>
                    <a:cubicBezTo>
                      <a:pt x="322" y="488"/>
                      <a:pt x="488" y="322"/>
                      <a:pt x="691" y="322"/>
                    </a:cubicBezTo>
                    <a:close/>
                    <a:moveTo>
                      <a:pt x="691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691" y="1393"/>
                    </a:cubicBezTo>
                    <a:cubicBezTo>
                      <a:pt x="1084" y="1393"/>
                      <a:pt x="1393" y="1084"/>
                      <a:pt x="1393" y="703"/>
                    </a:cubicBezTo>
                    <a:cubicBezTo>
                      <a:pt x="1393" y="310"/>
                      <a:pt x="1084" y="0"/>
                      <a:pt x="691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697;p86">
                <a:extLst>
                  <a:ext uri="{FF2B5EF4-FFF2-40B4-BE49-F238E27FC236}">
                    <a16:creationId xmlns:a16="http://schemas.microsoft.com/office/drawing/2014/main" id="{F89E1BD7-1A44-E470-C7C3-25FE9449E545}"/>
                  </a:ext>
                </a:extLst>
              </p:cNvPr>
              <p:cNvSpPr/>
              <p:nvPr/>
            </p:nvSpPr>
            <p:spPr>
              <a:xfrm>
                <a:off x="8210010" y="2121719"/>
                <a:ext cx="56112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1" y="334"/>
                    </a:moveTo>
                    <a:cubicBezTo>
                      <a:pt x="1191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3" y="1430"/>
                      <a:pt x="333" y="1191"/>
                      <a:pt x="333" y="882"/>
                    </a:cubicBezTo>
                    <a:cubicBezTo>
                      <a:pt x="333" y="584"/>
                      <a:pt x="572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93" y="1763"/>
                      <a:pt x="881" y="1763"/>
                    </a:cubicBezTo>
                    <a:cubicBezTo>
                      <a:pt x="1357" y="1763"/>
                      <a:pt x="1762" y="1370"/>
                      <a:pt x="1762" y="882"/>
                    </a:cubicBezTo>
                    <a:cubicBezTo>
                      <a:pt x="1762" y="406"/>
                      <a:pt x="1357" y="1"/>
                      <a:pt x="88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698;p86">
                <a:extLst>
                  <a:ext uri="{FF2B5EF4-FFF2-40B4-BE49-F238E27FC236}">
                    <a16:creationId xmlns:a16="http://schemas.microsoft.com/office/drawing/2014/main" id="{0D07DE9E-84A4-5C27-3793-AE9EC2531644}"/>
                  </a:ext>
                </a:extLst>
              </p:cNvPr>
              <p:cNvSpPr/>
              <p:nvPr/>
            </p:nvSpPr>
            <p:spPr>
              <a:xfrm>
                <a:off x="8051987" y="2121719"/>
                <a:ext cx="55730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63" extrusionOk="0">
                    <a:moveTo>
                      <a:pt x="881" y="334"/>
                    </a:moveTo>
                    <a:cubicBezTo>
                      <a:pt x="1179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4" y="1430"/>
                      <a:pt x="322" y="1191"/>
                      <a:pt x="322" y="882"/>
                    </a:cubicBezTo>
                    <a:cubicBezTo>
                      <a:pt x="322" y="572"/>
                      <a:pt x="560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81" y="1763"/>
                      <a:pt x="881" y="1763"/>
                    </a:cubicBezTo>
                    <a:cubicBezTo>
                      <a:pt x="1357" y="1763"/>
                      <a:pt x="1750" y="1370"/>
                      <a:pt x="1750" y="882"/>
                    </a:cubicBezTo>
                    <a:cubicBezTo>
                      <a:pt x="1750" y="406"/>
                      <a:pt x="1357" y="1"/>
                      <a:pt x="88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699;p86">
                <a:extLst>
                  <a:ext uri="{FF2B5EF4-FFF2-40B4-BE49-F238E27FC236}">
                    <a16:creationId xmlns:a16="http://schemas.microsoft.com/office/drawing/2014/main" id="{A110E70C-F531-D5F2-FD04-B9A2C490A408}"/>
                  </a:ext>
                </a:extLst>
              </p:cNvPr>
              <p:cNvSpPr/>
              <p:nvPr/>
            </p:nvSpPr>
            <p:spPr>
              <a:xfrm>
                <a:off x="7978465" y="2285821"/>
                <a:ext cx="44749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9" y="1072"/>
                      <a:pt x="334" y="905"/>
                      <a:pt x="334" y="703"/>
                    </a:cubicBezTo>
                    <a:cubicBezTo>
                      <a:pt x="334" y="488"/>
                      <a:pt x="489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00;p86">
                <a:extLst>
                  <a:ext uri="{FF2B5EF4-FFF2-40B4-BE49-F238E27FC236}">
                    <a16:creationId xmlns:a16="http://schemas.microsoft.com/office/drawing/2014/main" id="{20FDEF51-C008-1AAF-7740-B04E4039F079}"/>
                  </a:ext>
                </a:extLst>
              </p:cNvPr>
              <p:cNvSpPr/>
              <p:nvPr/>
            </p:nvSpPr>
            <p:spPr>
              <a:xfrm>
                <a:off x="8294894" y="2285821"/>
                <a:ext cx="4471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8" y="1072"/>
                      <a:pt x="333" y="905"/>
                      <a:pt x="333" y="703"/>
                    </a:cubicBezTo>
                    <a:cubicBezTo>
                      <a:pt x="333" y="488"/>
                      <a:pt x="488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01;p86">
                <a:extLst>
                  <a:ext uri="{FF2B5EF4-FFF2-40B4-BE49-F238E27FC236}">
                    <a16:creationId xmlns:a16="http://schemas.microsoft.com/office/drawing/2014/main" id="{CB7EB94D-5BB0-E032-A264-CBE507882E03}"/>
                  </a:ext>
                </a:extLst>
              </p:cNvPr>
              <p:cNvSpPr/>
              <p:nvPr/>
            </p:nvSpPr>
            <p:spPr>
              <a:xfrm>
                <a:off x="8119811" y="1969392"/>
                <a:ext cx="78455" cy="78487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466" extrusionOk="0">
                    <a:moveTo>
                      <a:pt x="1227" y="346"/>
                    </a:moveTo>
                    <a:cubicBezTo>
                      <a:pt x="1727" y="346"/>
                      <a:pt x="2120" y="739"/>
                      <a:pt x="2120" y="1239"/>
                    </a:cubicBezTo>
                    <a:cubicBezTo>
                      <a:pt x="2120" y="1727"/>
                      <a:pt x="1727" y="2132"/>
                      <a:pt x="1227" y="2132"/>
                    </a:cubicBezTo>
                    <a:cubicBezTo>
                      <a:pt x="739" y="2132"/>
                      <a:pt x="334" y="1727"/>
                      <a:pt x="334" y="1239"/>
                    </a:cubicBezTo>
                    <a:cubicBezTo>
                      <a:pt x="334" y="739"/>
                      <a:pt x="739" y="346"/>
                      <a:pt x="1227" y="346"/>
                    </a:cubicBezTo>
                    <a:close/>
                    <a:moveTo>
                      <a:pt x="1227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17"/>
                      <a:pt x="548" y="2465"/>
                      <a:pt x="1227" y="2465"/>
                    </a:cubicBezTo>
                    <a:cubicBezTo>
                      <a:pt x="1917" y="2465"/>
                      <a:pt x="2465" y="1917"/>
                      <a:pt x="2465" y="1239"/>
                    </a:cubicBezTo>
                    <a:cubicBezTo>
                      <a:pt x="2465" y="548"/>
                      <a:pt x="1905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702;p86">
                <a:extLst>
                  <a:ext uri="{FF2B5EF4-FFF2-40B4-BE49-F238E27FC236}">
                    <a16:creationId xmlns:a16="http://schemas.microsoft.com/office/drawing/2014/main" id="{11E4CA6E-A003-9FB4-E8E3-63E9E0232B2B}"/>
                  </a:ext>
                </a:extLst>
              </p:cNvPr>
              <p:cNvSpPr/>
              <p:nvPr/>
            </p:nvSpPr>
            <p:spPr>
              <a:xfrm>
                <a:off x="8012202" y="2189575"/>
                <a:ext cx="134917" cy="8969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2818" extrusionOk="0">
                    <a:moveTo>
                      <a:pt x="2107" y="0"/>
                    </a:moveTo>
                    <a:cubicBezTo>
                      <a:pt x="2024" y="0"/>
                      <a:pt x="1953" y="71"/>
                      <a:pt x="1953" y="167"/>
                    </a:cubicBezTo>
                    <a:lnTo>
                      <a:pt x="1953" y="1417"/>
                    </a:lnTo>
                    <a:lnTo>
                      <a:pt x="1072" y="1417"/>
                    </a:lnTo>
                    <a:cubicBezTo>
                      <a:pt x="822" y="1417"/>
                      <a:pt x="583" y="1560"/>
                      <a:pt x="464" y="1786"/>
                    </a:cubicBezTo>
                    <a:lnTo>
                      <a:pt x="48" y="2560"/>
                    </a:lnTo>
                    <a:cubicBezTo>
                      <a:pt x="0" y="2631"/>
                      <a:pt x="24" y="2738"/>
                      <a:pt x="119" y="2786"/>
                    </a:cubicBezTo>
                    <a:cubicBezTo>
                      <a:pt x="143" y="2798"/>
                      <a:pt x="167" y="2798"/>
                      <a:pt x="191" y="2798"/>
                    </a:cubicBezTo>
                    <a:cubicBezTo>
                      <a:pt x="250" y="2798"/>
                      <a:pt x="310" y="2774"/>
                      <a:pt x="345" y="2715"/>
                    </a:cubicBezTo>
                    <a:lnTo>
                      <a:pt x="762" y="1941"/>
                    </a:lnTo>
                    <a:cubicBezTo>
                      <a:pt x="822" y="1822"/>
                      <a:pt x="953" y="1738"/>
                      <a:pt x="1083" y="1738"/>
                    </a:cubicBezTo>
                    <a:lnTo>
                      <a:pt x="3167" y="1738"/>
                    </a:lnTo>
                    <a:cubicBezTo>
                      <a:pt x="3298" y="1738"/>
                      <a:pt x="3417" y="1822"/>
                      <a:pt x="3500" y="1941"/>
                    </a:cubicBezTo>
                    <a:lnTo>
                      <a:pt x="3917" y="2727"/>
                    </a:lnTo>
                    <a:cubicBezTo>
                      <a:pt x="3943" y="2778"/>
                      <a:pt x="4006" y="2817"/>
                      <a:pt x="4066" y="2817"/>
                    </a:cubicBezTo>
                    <a:cubicBezTo>
                      <a:pt x="4089" y="2817"/>
                      <a:pt x="4112" y="2811"/>
                      <a:pt x="4131" y="2798"/>
                    </a:cubicBezTo>
                    <a:cubicBezTo>
                      <a:pt x="4215" y="2774"/>
                      <a:pt x="4239" y="2667"/>
                      <a:pt x="4191" y="2572"/>
                    </a:cubicBezTo>
                    <a:lnTo>
                      <a:pt x="3774" y="1786"/>
                    </a:lnTo>
                    <a:cubicBezTo>
                      <a:pt x="3655" y="1560"/>
                      <a:pt x="3417" y="1417"/>
                      <a:pt x="3155" y="1417"/>
                    </a:cubicBezTo>
                    <a:lnTo>
                      <a:pt x="2274" y="1417"/>
                    </a:lnTo>
                    <a:lnTo>
                      <a:pt x="2274" y="167"/>
                    </a:lnTo>
                    <a:cubicBezTo>
                      <a:pt x="2274" y="71"/>
                      <a:pt x="2203" y="0"/>
                      <a:pt x="210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03;p86">
                <a:extLst>
                  <a:ext uri="{FF2B5EF4-FFF2-40B4-BE49-F238E27FC236}">
                    <a16:creationId xmlns:a16="http://schemas.microsoft.com/office/drawing/2014/main" id="{B6F4505E-58DA-FD7B-2BF3-078BCE3DE32A}"/>
                  </a:ext>
                </a:extLst>
              </p:cNvPr>
              <p:cNvSpPr/>
              <p:nvPr/>
            </p:nvSpPr>
            <p:spPr>
              <a:xfrm>
                <a:off x="8099346" y="2059973"/>
                <a:ext cx="119385" cy="56016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1760" extrusionOk="0">
                    <a:moveTo>
                      <a:pt x="1870" y="0"/>
                    </a:moveTo>
                    <a:cubicBezTo>
                      <a:pt x="1786" y="0"/>
                      <a:pt x="1715" y="72"/>
                      <a:pt x="1715" y="155"/>
                    </a:cubicBezTo>
                    <a:lnTo>
                      <a:pt x="1715" y="714"/>
                    </a:lnTo>
                    <a:lnTo>
                      <a:pt x="774" y="714"/>
                    </a:lnTo>
                    <a:cubicBezTo>
                      <a:pt x="584" y="714"/>
                      <a:pt x="405" y="810"/>
                      <a:pt x="310" y="988"/>
                    </a:cubicBezTo>
                    <a:lnTo>
                      <a:pt x="48" y="1512"/>
                    </a:lnTo>
                    <a:cubicBezTo>
                      <a:pt x="0" y="1584"/>
                      <a:pt x="24" y="1691"/>
                      <a:pt x="120" y="1738"/>
                    </a:cubicBezTo>
                    <a:cubicBezTo>
                      <a:pt x="141" y="1753"/>
                      <a:pt x="167" y="1760"/>
                      <a:pt x="192" y="1760"/>
                    </a:cubicBezTo>
                    <a:cubicBezTo>
                      <a:pt x="251" y="1760"/>
                      <a:pt x="313" y="1725"/>
                      <a:pt x="346" y="1667"/>
                    </a:cubicBezTo>
                    <a:lnTo>
                      <a:pt x="608" y="1143"/>
                    </a:lnTo>
                    <a:cubicBezTo>
                      <a:pt x="643" y="1084"/>
                      <a:pt x="715" y="1036"/>
                      <a:pt x="774" y="1036"/>
                    </a:cubicBezTo>
                    <a:lnTo>
                      <a:pt x="2977" y="1036"/>
                    </a:lnTo>
                    <a:cubicBezTo>
                      <a:pt x="3048" y="1036"/>
                      <a:pt x="3108" y="1084"/>
                      <a:pt x="3144" y="1143"/>
                    </a:cubicBezTo>
                    <a:lnTo>
                      <a:pt x="3406" y="1667"/>
                    </a:lnTo>
                    <a:cubicBezTo>
                      <a:pt x="3441" y="1727"/>
                      <a:pt x="3501" y="1750"/>
                      <a:pt x="3560" y="1750"/>
                    </a:cubicBezTo>
                    <a:cubicBezTo>
                      <a:pt x="3584" y="1750"/>
                      <a:pt x="3620" y="1750"/>
                      <a:pt x="3632" y="1738"/>
                    </a:cubicBezTo>
                    <a:cubicBezTo>
                      <a:pt x="3715" y="1691"/>
                      <a:pt x="3751" y="1584"/>
                      <a:pt x="3703" y="1512"/>
                    </a:cubicBezTo>
                    <a:lnTo>
                      <a:pt x="3441" y="988"/>
                    </a:lnTo>
                    <a:cubicBezTo>
                      <a:pt x="3346" y="810"/>
                      <a:pt x="3168" y="714"/>
                      <a:pt x="2977" y="714"/>
                    </a:cubicBezTo>
                    <a:lnTo>
                      <a:pt x="2036" y="714"/>
                    </a:lnTo>
                    <a:lnTo>
                      <a:pt x="2036" y="155"/>
                    </a:lnTo>
                    <a:cubicBezTo>
                      <a:pt x="2036" y="72"/>
                      <a:pt x="1965" y="0"/>
                      <a:pt x="187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04;p86">
                <a:extLst>
                  <a:ext uri="{FF2B5EF4-FFF2-40B4-BE49-F238E27FC236}">
                    <a16:creationId xmlns:a16="http://schemas.microsoft.com/office/drawing/2014/main" id="{07BC753A-3643-5CA9-3E04-C067B436D97F}"/>
                  </a:ext>
                </a:extLst>
              </p:cNvPr>
              <p:cNvSpPr/>
              <p:nvPr/>
            </p:nvSpPr>
            <p:spPr>
              <a:xfrm>
                <a:off x="8170194" y="2189925"/>
                <a:ext cx="135331" cy="89849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823" extrusionOk="0">
                    <a:moveTo>
                      <a:pt x="2132" y="1"/>
                    </a:moveTo>
                    <a:cubicBezTo>
                      <a:pt x="2049" y="1"/>
                      <a:pt x="1965" y="84"/>
                      <a:pt x="1965" y="168"/>
                    </a:cubicBezTo>
                    <a:lnTo>
                      <a:pt x="1965" y="1418"/>
                    </a:lnTo>
                    <a:lnTo>
                      <a:pt x="1096" y="1418"/>
                    </a:lnTo>
                    <a:cubicBezTo>
                      <a:pt x="834" y="1418"/>
                      <a:pt x="596" y="1573"/>
                      <a:pt x="465" y="1787"/>
                    </a:cubicBezTo>
                    <a:lnTo>
                      <a:pt x="49" y="2585"/>
                    </a:lnTo>
                    <a:cubicBezTo>
                      <a:pt x="1" y="2656"/>
                      <a:pt x="37" y="2763"/>
                      <a:pt x="120" y="2799"/>
                    </a:cubicBezTo>
                    <a:cubicBezTo>
                      <a:pt x="148" y="2815"/>
                      <a:pt x="177" y="2823"/>
                      <a:pt x="205" y="2823"/>
                    </a:cubicBezTo>
                    <a:cubicBezTo>
                      <a:pt x="262" y="2823"/>
                      <a:pt x="314" y="2791"/>
                      <a:pt x="346" y="2727"/>
                    </a:cubicBezTo>
                    <a:lnTo>
                      <a:pt x="763" y="1942"/>
                    </a:lnTo>
                    <a:cubicBezTo>
                      <a:pt x="822" y="1823"/>
                      <a:pt x="953" y="1751"/>
                      <a:pt x="1096" y="1751"/>
                    </a:cubicBezTo>
                    <a:lnTo>
                      <a:pt x="3180" y="1751"/>
                    </a:lnTo>
                    <a:cubicBezTo>
                      <a:pt x="3311" y="1751"/>
                      <a:pt x="3430" y="1823"/>
                      <a:pt x="3501" y="1942"/>
                    </a:cubicBezTo>
                    <a:lnTo>
                      <a:pt x="3918" y="2716"/>
                    </a:lnTo>
                    <a:cubicBezTo>
                      <a:pt x="3954" y="2775"/>
                      <a:pt x="4013" y="2799"/>
                      <a:pt x="4073" y="2799"/>
                    </a:cubicBezTo>
                    <a:cubicBezTo>
                      <a:pt x="4097" y="2799"/>
                      <a:pt x="4132" y="2799"/>
                      <a:pt x="4144" y="2787"/>
                    </a:cubicBezTo>
                    <a:cubicBezTo>
                      <a:pt x="4216" y="2763"/>
                      <a:pt x="4251" y="2656"/>
                      <a:pt x="4204" y="2561"/>
                    </a:cubicBezTo>
                    <a:lnTo>
                      <a:pt x="3787" y="1787"/>
                    </a:lnTo>
                    <a:cubicBezTo>
                      <a:pt x="3668" y="1573"/>
                      <a:pt x="3430" y="1418"/>
                      <a:pt x="3180" y="1418"/>
                    </a:cubicBezTo>
                    <a:lnTo>
                      <a:pt x="2299" y="1418"/>
                    </a:lnTo>
                    <a:lnTo>
                      <a:pt x="2299" y="168"/>
                    </a:lnTo>
                    <a:cubicBezTo>
                      <a:pt x="2299" y="84"/>
                      <a:pt x="2227" y="1"/>
                      <a:pt x="213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10201;p86">
              <a:extLst>
                <a:ext uri="{FF2B5EF4-FFF2-40B4-BE49-F238E27FC236}">
                  <a16:creationId xmlns:a16="http://schemas.microsoft.com/office/drawing/2014/main" id="{F71DD8D9-36DF-B86F-8826-FADF43232912}"/>
                </a:ext>
              </a:extLst>
            </p:cNvPr>
            <p:cNvGrpSpPr/>
            <p:nvPr/>
          </p:nvGrpSpPr>
          <p:grpSpPr>
            <a:xfrm>
              <a:off x="4851597" y="2957670"/>
              <a:ext cx="371395" cy="301279"/>
              <a:chOff x="7550258" y="3832670"/>
              <a:chExt cx="371395" cy="301279"/>
            </a:xfrm>
          </p:grpSpPr>
          <p:sp>
            <p:nvSpPr>
              <p:cNvPr id="56" name="Google Shape;10202;p86">
                <a:extLst>
                  <a:ext uri="{FF2B5EF4-FFF2-40B4-BE49-F238E27FC236}">
                    <a16:creationId xmlns:a16="http://schemas.microsoft.com/office/drawing/2014/main" id="{6DCA5114-7CD9-FC65-2EC7-22D8C95B5648}"/>
                  </a:ext>
                </a:extLst>
              </p:cNvPr>
              <p:cNvSpPr/>
              <p:nvPr/>
            </p:nvSpPr>
            <p:spPr>
              <a:xfrm>
                <a:off x="7550258" y="3832670"/>
                <a:ext cx="371395" cy="301279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9466" extrusionOk="0">
                    <a:moveTo>
                      <a:pt x="1822" y="346"/>
                    </a:moveTo>
                    <a:cubicBezTo>
                      <a:pt x="1822" y="346"/>
                      <a:pt x="1834" y="346"/>
                      <a:pt x="1834" y="358"/>
                    </a:cubicBezTo>
                    <a:lnTo>
                      <a:pt x="1834" y="1096"/>
                    </a:lnTo>
                    <a:cubicBezTo>
                      <a:pt x="1834" y="1096"/>
                      <a:pt x="1834" y="1108"/>
                      <a:pt x="1822" y="1108"/>
                    </a:cubicBezTo>
                    <a:lnTo>
                      <a:pt x="1441" y="1108"/>
                    </a:lnTo>
                    <a:cubicBezTo>
                      <a:pt x="1441" y="1108"/>
                      <a:pt x="1429" y="1108"/>
                      <a:pt x="1429" y="1096"/>
                    </a:cubicBezTo>
                    <a:lnTo>
                      <a:pt x="1429" y="358"/>
                    </a:lnTo>
                    <a:lnTo>
                      <a:pt x="1441" y="358"/>
                    </a:lnTo>
                    <a:lnTo>
                      <a:pt x="1822" y="346"/>
                    </a:lnTo>
                    <a:close/>
                    <a:moveTo>
                      <a:pt x="10228" y="346"/>
                    </a:moveTo>
                    <a:cubicBezTo>
                      <a:pt x="10228" y="346"/>
                      <a:pt x="10240" y="346"/>
                      <a:pt x="10240" y="358"/>
                    </a:cubicBezTo>
                    <a:lnTo>
                      <a:pt x="10240" y="1096"/>
                    </a:lnTo>
                    <a:cubicBezTo>
                      <a:pt x="10240" y="1096"/>
                      <a:pt x="10240" y="1108"/>
                      <a:pt x="10228" y="1108"/>
                    </a:cubicBezTo>
                    <a:lnTo>
                      <a:pt x="9859" y="1108"/>
                    </a:lnTo>
                    <a:cubicBezTo>
                      <a:pt x="9859" y="1108"/>
                      <a:pt x="9835" y="1108"/>
                      <a:pt x="9835" y="1096"/>
                    </a:cubicBezTo>
                    <a:lnTo>
                      <a:pt x="9835" y="358"/>
                    </a:lnTo>
                    <a:lnTo>
                      <a:pt x="9859" y="358"/>
                    </a:lnTo>
                    <a:lnTo>
                      <a:pt x="10228" y="346"/>
                    </a:lnTo>
                    <a:close/>
                    <a:moveTo>
                      <a:pt x="10966" y="1096"/>
                    </a:moveTo>
                    <a:cubicBezTo>
                      <a:pt x="11180" y="1096"/>
                      <a:pt x="11347" y="1251"/>
                      <a:pt x="11347" y="1465"/>
                    </a:cubicBezTo>
                    <a:lnTo>
                      <a:pt x="11347" y="8775"/>
                    </a:lnTo>
                    <a:cubicBezTo>
                      <a:pt x="11323" y="8978"/>
                      <a:pt x="11168" y="9144"/>
                      <a:pt x="10954" y="9144"/>
                    </a:cubicBezTo>
                    <a:lnTo>
                      <a:pt x="715" y="9144"/>
                    </a:lnTo>
                    <a:cubicBezTo>
                      <a:pt x="512" y="9144"/>
                      <a:pt x="346" y="8978"/>
                      <a:pt x="346" y="8775"/>
                    </a:cubicBezTo>
                    <a:lnTo>
                      <a:pt x="346" y="1465"/>
                    </a:lnTo>
                    <a:cubicBezTo>
                      <a:pt x="346" y="1251"/>
                      <a:pt x="512" y="1096"/>
                      <a:pt x="715" y="1096"/>
                    </a:cubicBezTo>
                    <a:lnTo>
                      <a:pt x="1084" y="1096"/>
                    </a:lnTo>
                    <a:lnTo>
                      <a:pt x="1084" y="1108"/>
                    </a:lnTo>
                    <a:cubicBezTo>
                      <a:pt x="1084" y="1298"/>
                      <a:pt x="1250" y="1465"/>
                      <a:pt x="1441" y="1465"/>
                    </a:cubicBezTo>
                    <a:lnTo>
                      <a:pt x="1822" y="1465"/>
                    </a:lnTo>
                    <a:cubicBezTo>
                      <a:pt x="2012" y="1465"/>
                      <a:pt x="2179" y="1298"/>
                      <a:pt x="2179" y="1108"/>
                    </a:cubicBezTo>
                    <a:lnTo>
                      <a:pt x="2179" y="1096"/>
                    </a:lnTo>
                    <a:lnTo>
                      <a:pt x="9513" y="1096"/>
                    </a:lnTo>
                    <a:lnTo>
                      <a:pt x="9513" y="1108"/>
                    </a:lnTo>
                    <a:cubicBezTo>
                      <a:pt x="9513" y="1298"/>
                      <a:pt x="9680" y="1465"/>
                      <a:pt x="9871" y="1465"/>
                    </a:cubicBezTo>
                    <a:lnTo>
                      <a:pt x="10240" y="1465"/>
                    </a:lnTo>
                    <a:cubicBezTo>
                      <a:pt x="10430" y="1465"/>
                      <a:pt x="10597" y="1298"/>
                      <a:pt x="10597" y="1108"/>
                    </a:cubicBezTo>
                    <a:lnTo>
                      <a:pt x="10597" y="1096"/>
                    </a:lnTo>
                    <a:close/>
                    <a:moveTo>
                      <a:pt x="1441" y="0"/>
                    </a:moveTo>
                    <a:cubicBezTo>
                      <a:pt x="1250" y="0"/>
                      <a:pt x="1084" y="167"/>
                      <a:pt x="1084" y="358"/>
                    </a:cubicBezTo>
                    <a:lnTo>
                      <a:pt x="1084" y="739"/>
                    </a:lnTo>
                    <a:lnTo>
                      <a:pt x="715" y="739"/>
                    </a:lnTo>
                    <a:cubicBezTo>
                      <a:pt x="310" y="739"/>
                      <a:pt x="0" y="1060"/>
                      <a:pt x="0" y="1453"/>
                    </a:cubicBezTo>
                    <a:lnTo>
                      <a:pt x="0" y="8752"/>
                    </a:lnTo>
                    <a:cubicBezTo>
                      <a:pt x="0" y="9156"/>
                      <a:pt x="334" y="9466"/>
                      <a:pt x="715" y="9466"/>
                    </a:cubicBezTo>
                    <a:lnTo>
                      <a:pt x="10954" y="9466"/>
                    </a:lnTo>
                    <a:cubicBezTo>
                      <a:pt x="11359" y="9466"/>
                      <a:pt x="11668" y="9144"/>
                      <a:pt x="11668" y="8752"/>
                    </a:cubicBezTo>
                    <a:lnTo>
                      <a:pt x="11668" y="1453"/>
                    </a:lnTo>
                    <a:cubicBezTo>
                      <a:pt x="11668" y="1060"/>
                      <a:pt x="11359" y="739"/>
                      <a:pt x="10954" y="739"/>
                    </a:cubicBezTo>
                    <a:lnTo>
                      <a:pt x="10585" y="739"/>
                    </a:lnTo>
                    <a:lnTo>
                      <a:pt x="10585" y="358"/>
                    </a:lnTo>
                    <a:cubicBezTo>
                      <a:pt x="10585" y="167"/>
                      <a:pt x="10418" y="0"/>
                      <a:pt x="10228" y="0"/>
                    </a:cubicBezTo>
                    <a:lnTo>
                      <a:pt x="9859" y="0"/>
                    </a:lnTo>
                    <a:cubicBezTo>
                      <a:pt x="9656" y="0"/>
                      <a:pt x="9490" y="167"/>
                      <a:pt x="9490" y="358"/>
                    </a:cubicBezTo>
                    <a:lnTo>
                      <a:pt x="9490" y="739"/>
                    </a:lnTo>
                    <a:lnTo>
                      <a:pt x="2179" y="739"/>
                    </a:lnTo>
                    <a:lnTo>
                      <a:pt x="2179" y="358"/>
                    </a:lnTo>
                    <a:cubicBezTo>
                      <a:pt x="2179" y="167"/>
                      <a:pt x="2012" y="0"/>
                      <a:pt x="182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0203;p86">
                <a:extLst>
                  <a:ext uri="{FF2B5EF4-FFF2-40B4-BE49-F238E27FC236}">
                    <a16:creationId xmlns:a16="http://schemas.microsoft.com/office/drawing/2014/main" id="{42909773-11BF-40D8-077A-E5764BE9C6D8}"/>
                  </a:ext>
                </a:extLst>
              </p:cNvPr>
              <p:cNvSpPr/>
              <p:nvPr/>
            </p:nvSpPr>
            <p:spPr>
              <a:xfrm>
                <a:off x="7574129" y="3891009"/>
                <a:ext cx="32441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55" y="334"/>
                    </a:cubicBezTo>
                    <a:lnTo>
                      <a:pt x="10025" y="334"/>
                    </a:lnTo>
                    <a:cubicBezTo>
                      <a:pt x="10121" y="334"/>
                      <a:pt x="10192" y="251"/>
                      <a:pt x="10192" y="168"/>
                    </a:cubicBezTo>
                    <a:cubicBezTo>
                      <a:pt x="10192" y="72"/>
                      <a:pt x="10121" y="1"/>
                      <a:pt x="1002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0204;p86">
                <a:extLst>
                  <a:ext uri="{FF2B5EF4-FFF2-40B4-BE49-F238E27FC236}">
                    <a16:creationId xmlns:a16="http://schemas.microsoft.com/office/drawing/2014/main" id="{03CFB8B1-5FD4-7E89-075B-E0E8753C76AE}"/>
                  </a:ext>
                </a:extLst>
              </p:cNvPr>
              <p:cNvSpPr/>
              <p:nvPr/>
            </p:nvSpPr>
            <p:spPr>
              <a:xfrm>
                <a:off x="7591188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55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0205;p86">
                <a:extLst>
                  <a:ext uri="{FF2B5EF4-FFF2-40B4-BE49-F238E27FC236}">
                    <a16:creationId xmlns:a16="http://schemas.microsoft.com/office/drawing/2014/main" id="{C35B9C8D-B6E6-8917-5289-5E078CB7BED0}"/>
                  </a:ext>
                </a:extLst>
              </p:cNvPr>
              <p:cNvSpPr/>
              <p:nvPr/>
            </p:nvSpPr>
            <p:spPr>
              <a:xfrm>
                <a:off x="7672667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55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0206;p86">
                <a:extLst>
                  <a:ext uri="{FF2B5EF4-FFF2-40B4-BE49-F238E27FC236}">
                    <a16:creationId xmlns:a16="http://schemas.microsoft.com/office/drawing/2014/main" id="{55B68E99-E164-BC03-8DAA-7BEA02961A3E}"/>
                  </a:ext>
                </a:extLst>
              </p:cNvPr>
              <p:cNvSpPr/>
              <p:nvPr/>
            </p:nvSpPr>
            <p:spPr>
              <a:xfrm>
                <a:off x="7835592" y="3937637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55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0207;p86">
                <a:extLst>
                  <a:ext uri="{FF2B5EF4-FFF2-40B4-BE49-F238E27FC236}">
                    <a16:creationId xmlns:a16="http://schemas.microsoft.com/office/drawing/2014/main" id="{0040F4A4-6504-D008-617B-ED6467D98903}"/>
                  </a:ext>
                </a:extLst>
              </p:cNvPr>
              <p:cNvSpPr/>
              <p:nvPr/>
            </p:nvSpPr>
            <p:spPr>
              <a:xfrm>
                <a:off x="7591188" y="3984232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8"/>
                    </a:cubicBezTo>
                    <a:cubicBezTo>
                      <a:pt x="0" y="263"/>
                      <a:pt x="72" y="334"/>
                      <a:pt x="155" y="334"/>
                    </a:cubicBezTo>
                    <a:lnTo>
                      <a:pt x="1262" y="334"/>
                    </a:lnTo>
                    <a:cubicBezTo>
                      <a:pt x="1346" y="334"/>
                      <a:pt x="1429" y="263"/>
                      <a:pt x="1429" y="168"/>
                    </a:cubicBezTo>
                    <a:cubicBezTo>
                      <a:pt x="1429" y="84"/>
                      <a:pt x="1346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0208;p86">
                <a:extLst>
                  <a:ext uri="{FF2B5EF4-FFF2-40B4-BE49-F238E27FC236}">
                    <a16:creationId xmlns:a16="http://schemas.microsoft.com/office/drawing/2014/main" id="{C04A6BA9-80FA-7C75-D44C-21EE98322F59}"/>
                  </a:ext>
                </a:extLst>
              </p:cNvPr>
              <p:cNvSpPr/>
              <p:nvPr/>
            </p:nvSpPr>
            <p:spPr>
              <a:xfrm>
                <a:off x="7754113" y="3984232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0209;p86">
                <a:extLst>
                  <a:ext uri="{FF2B5EF4-FFF2-40B4-BE49-F238E27FC236}">
                    <a16:creationId xmlns:a16="http://schemas.microsoft.com/office/drawing/2014/main" id="{D60AD075-E346-117B-4BFB-9EE9EA3F4905}"/>
                  </a:ext>
                </a:extLst>
              </p:cNvPr>
              <p:cNvSpPr/>
              <p:nvPr/>
            </p:nvSpPr>
            <p:spPr>
              <a:xfrm>
                <a:off x="7591188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67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10210;p86">
                <a:extLst>
                  <a:ext uri="{FF2B5EF4-FFF2-40B4-BE49-F238E27FC236}">
                    <a16:creationId xmlns:a16="http://schemas.microsoft.com/office/drawing/2014/main" id="{9F8A02D7-10F3-885D-310E-D314BADE1885}"/>
                  </a:ext>
                </a:extLst>
              </p:cNvPr>
              <p:cNvSpPr/>
              <p:nvPr/>
            </p:nvSpPr>
            <p:spPr>
              <a:xfrm>
                <a:off x="7672667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67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67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10211;p86">
                <a:extLst>
                  <a:ext uri="{FF2B5EF4-FFF2-40B4-BE49-F238E27FC236}">
                    <a16:creationId xmlns:a16="http://schemas.microsoft.com/office/drawing/2014/main" id="{FCFEC2F8-1F43-0A4E-D943-D975D2A24F52}"/>
                  </a:ext>
                </a:extLst>
              </p:cNvPr>
              <p:cNvSpPr/>
              <p:nvPr/>
            </p:nvSpPr>
            <p:spPr>
              <a:xfrm>
                <a:off x="7835592" y="4030859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67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10212;p86">
                <a:extLst>
                  <a:ext uri="{FF2B5EF4-FFF2-40B4-BE49-F238E27FC236}">
                    <a16:creationId xmlns:a16="http://schemas.microsoft.com/office/drawing/2014/main" id="{D22ED52E-DC4A-9158-8CE6-9EC89DE46A11}"/>
                  </a:ext>
                </a:extLst>
              </p:cNvPr>
              <p:cNvSpPr/>
              <p:nvPr/>
            </p:nvSpPr>
            <p:spPr>
              <a:xfrm>
                <a:off x="7672667" y="4077073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1" y="1"/>
                      <a:pt x="0" y="84"/>
                      <a:pt x="0" y="168"/>
                    </a:cubicBezTo>
                    <a:cubicBezTo>
                      <a:pt x="0" y="263"/>
                      <a:pt x="71" y="334"/>
                      <a:pt x="155" y="334"/>
                    </a:cubicBezTo>
                    <a:lnTo>
                      <a:pt x="1262" y="334"/>
                    </a:lnTo>
                    <a:cubicBezTo>
                      <a:pt x="1345" y="334"/>
                      <a:pt x="1429" y="263"/>
                      <a:pt x="1429" y="168"/>
                    </a:cubicBezTo>
                    <a:cubicBezTo>
                      <a:pt x="1429" y="84"/>
                      <a:pt x="1345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10213;p86">
                <a:extLst>
                  <a:ext uri="{FF2B5EF4-FFF2-40B4-BE49-F238E27FC236}">
                    <a16:creationId xmlns:a16="http://schemas.microsoft.com/office/drawing/2014/main" id="{4DD3DB59-1961-2979-23F7-71C996D7E069}"/>
                  </a:ext>
                </a:extLst>
              </p:cNvPr>
              <p:cNvSpPr/>
              <p:nvPr/>
            </p:nvSpPr>
            <p:spPr>
              <a:xfrm>
                <a:off x="7754113" y="4077073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10214;p86">
                <a:extLst>
                  <a:ext uri="{FF2B5EF4-FFF2-40B4-BE49-F238E27FC236}">
                    <a16:creationId xmlns:a16="http://schemas.microsoft.com/office/drawing/2014/main" id="{810DCEE5-59EC-26E9-C1F5-0EB878E7DAC4}"/>
                  </a:ext>
                </a:extLst>
              </p:cNvPr>
              <p:cNvSpPr/>
              <p:nvPr/>
            </p:nvSpPr>
            <p:spPr>
              <a:xfrm>
                <a:off x="7835592" y="4077073"/>
                <a:ext cx="4513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5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5" y="334"/>
                    </a:cubicBezTo>
                    <a:lnTo>
                      <a:pt x="1263" y="334"/>
                    </a:lnTo>
                    <a:cubicBezTo>
                      <a:pt x="1346" y="334"/>
                      <a:pt x="1418" y="263"/>
                      <a:pt x="1418" y="168"/>
                    </a:cubicBezTo>
                    <a:cubicBezTo>
                      <a:pt x="1418" y="84"/>
                      <a:pt x="1346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10215;p86">
                <a:extLst>
                  <a:ext uri="{FF2B5EF4-FFF2-40B4-BE49-F238E27FC236}">
                    <a16:creationId xmlns:a16="http://schemas.microsoft.com/office/drawing/2014/main" id="{49AAB4FD-4E48-2405-8040-50C52F505059}"/>
                  </a:ext>
                </a:extLst>
              </p:cNvPr>
              <p:cNvSpPr/>
              <p:nvPr/>
            </p:nvSpPr>
            <p:spPr>
              <a:xfrm>
                <a:off x="7672667" y="3972583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7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5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22"/>
                    </a:lnTo>
                    <a:cubicBezTo>
                      <a:pt x="452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22"/>
                    </a:cubicBezTo>
                    <a:lnTo>
                      <a:pt x="1393" y="295"/>
                    </a:lnTo>
                    <a:cubicBezTo>
                      <a:pt x="1453" y="224"/>
                      <a:pt x="1453" y="117"/>
                      <a:pt x="1381" y="45"/>
                    </a:cubicBezTo>
                    <a:cubicBezTo>
                      <a:pt x="1351" y="16"/>
                      <a:pt x="1307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10216;p86">
                <a:extLst>
                  <a:ext uri="{FF2B5EF4-FFF2-40B4-BE49-F238E27FC236}">
                    <a16:creationId xmlns:a16="http://schemas.microsoft.com/office/drawing/2014/main" id="{1CD1FCDF-EF56-C161-9F6E-5032A78AB843}"/>
                  </a:ext>
                </a:extLst>
              </p:cNvPr>
              <p:cNvSpPr/>
              <p:nvPr/>
            </p:nvSpPr>
            <p:spPr>
              <a:xfrm>
                <a:off x="7835592" y="3972583"/>
                <a:ext cx="4589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070" extrusionOk="0">
                    <a:moveTo>
                      <a:pt x="1263" y="1"/>
                    </a:moveTo>
                    <a:cubicBezTo>
                      <a:pt x="1218" y="1"/>
                      <a:pt x="1173" y="16"/>
                      <a:pt x="1144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9" y="385"/>
                      <a:pt x="224" y="370"/>
                      <a:pt x="179" y="370"/>
                    </a:cubicBezTo>
                    <a:cubicBezTo>
                      <a:pt x="135" y="370"/>
                      <a:pt x="90" y="385"/>
                      <a:pt x="60" y="415"/>
                    </a:cubicBezTo>
                    <a:cubicBezTo>
                      <a:pt x="1" y="474"/>
                      <a:pt x="1" y="593"/>
                      <a:pt x="60" y="653"/>
                    </a:cubicBezTo>
                    <a:lnTo>
                      <a:pt x="429" y="1022"/>
                    </a:lnTo>
                    <a:cubicBezTo>
                      <a:pt x="453" y="1057"/>
                      <a:pt x="501" y="1069"/>
                      <a:pt x="548" y="1069"/>
                    </a:cubicBezTo>
                    <a:cubicBezTo>
                      <a:pt x="596" y="1069"/>
                      <a:pt x="632" y="1057"/>
                      <a:pt x="667" y="1022"/>
                    </a:cubicBezTo>
                    <a:lnTo>
                      <a:pt x="1394" y="295"/>
                    </a:lnTo>
                    <a:cubicBezTo>
                      <a:pt x="1441" y="224"/>
                      <a:pt x="1441" y="117"/>
                      <a:pt x="1382" y="45"/>
                    </a:cubicBezTo>
                    <a:cubicBezTo>
                      <a:pt x="1352" y="16"/>
                      <a:pt x="1307" y="1"/>
                      <a:pt x="126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10217;p86">
                <a:extLst>
                  <a:ext uri="{FF2B5EF4-FFF2-40B4-BE49-F238E27FC236}">
                    <a16:creationId xmlns:a16="http://schemas.microsoft.com/office/drawing/2014/main" id="{1BDAB31F-B43B-6887-549E-AE365E31E21C}"/>
                  </a:ext>
                </a:extLst>
              </p:cNvPr>
              <p:cNvSpPr/>
              <p:nvPr/>
            </p:nvSpPr>
            <p:spPr>
              <a:xfrm>
                <a:off x="7754113" y="4019592"/>
                <a:ext cx="46277" cy="34024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69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52"/>
                    </a:lnTo>
                    <a:lnTo>
                      <a:pt x="299" y="414"/>
                    </a:lnTo>
                    <a:cubicBezTo>
                      <a:pt x="269" y="384"/>
                      <a:pt x="224" y="369"/>
                      <a:pt x="179" y="369"/>
                    </a:cubicBezTo>
                    <a:cubicBezTo>
                      <a:pt x="135" y="369"/>
                      <a:pt x="90" y="384"/>
                      <a:pt x="60" y="414"/>
                    </a:cubicBezTo>
                    <a:cubicBezTo>
                      <a:pt x="1" y="473"/>
                      <a:pt x="1" y="593"/>
                      <a:pt x="60" y="652"/>
                    </a:cubicBezTo>
                    <a:lnTo>
                      <a:pt x="429" y="1021"/>
                    </a:lnTo>
                    <a:cubicBezTo>
                      <a:pt x="453" y="1057"/>
                      <a:pt x="501" y="1069"/>
                      <a:pt x="549" y="1069"/>
                    </a:cubicBezTo>
                    <a:cubicBezTo>
                      <a:pt x="596" y="1069"/>
                      <a:pt x="632" y="1057"/>
                      <a:pt x="668" y="1021"/>
                    </a:cubicBezTo>
                    <a:lnTo>
                      <a:pt x="1394" y="295"/>
                    </a:lnTo>
                    <a:cubicBezTo>
                      <a:pt x="1453" y="200"/>
                      <a:pt x="1453" y="104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0218;p86">
                <a:extLst>
                  <a:ext uri="{FF2B5EF4-FFF2-40B4-BE49-F238E27FC236}">
                    <a16:creationId xmlns:a16="http://schemas.microsoft.com/office/drawing/2014/main" id="{0DA78939-A01A-DBE9-361A-F1A3CA95D7F3}"/>
                  </a:ext>
                </a:extLst>
              </p:cNvPr>
              <p:cNvSpPr/>
              <p:nvPr/>
            </p:nvSpPr>
            <p:spPr>
              <a:xfrm>
                <a:off x="7591188" y="4065806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8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4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4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34"/>
                    </a:lnTo>
                    <a:cubicBezTo>
                      <a:pt x="453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34"/>
                    </a:cubicBezTo>
                    <a:lnTo>
                      <a:pt x="1393" y="295"/>
                    </a:lnTo>
                    <a:cubicBezTo>
                      <a:pt x="1453" y="224"/>
                      <a:pt x="1453" y="105"/>
                      <a:pt x="1381" y="45"/>
                    </a:cubicBezTo>
                    <a:cubicBezTo>
                      <a:pt x="1352" y="16"/>
                      <a:pt x="1307" y="1"/>
                      <a:pt x="1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10219;p86">
                <a:extLst>
                  <a:ext uri="{FF2B5EF4-FFF2-40B4-BE49-F238E27FC236}">
                    <a16:creationId xmlns:a16="http://schemas.microsoft.com/office/drawing/2014/main" id="{9684F45E-D3DA-AFDD-2892-BE81E4ACEC7F}"/>
                  </a:ext>
                </a:extLst>
              </p:cNvPr>
              <p:cNvSpPr/>
              <p:nvPr/>
            </p:nvSpPr>
            <p:spPr>
              <a:xfrm>
                <a:off x="7754113" y="3925988"/>
                <a:ext cx="46277" cy="34406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81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64"/>
                    </a:lnTo>
                    <a:lnTo>
                      <a:pt x="299" y="426"/>
                    </a:lnTo>
                    <a:cubicBezTo>
                      <a:pt x="269" y="396"/>
                      <a:pt x="224" y="381"/>
                      <a:pt x="179" y="381"/>
                    </a:cubicBezTo>
                    <a:cubicBezTo>
                      <a:pt x="135" y="381"/>
                      <a:pt x="90" y="396"/>
                      <a:pt x="60" y="426"/>
                    </a:cubicBezTo>
                    <a:cubicBezTo>
                      <a:pt x="1" y="486"/>
                      <a:pt x="1" y="605"/>
                      <a:pt x="60" y="664"/>
                    </a:cubicBezTo>
                    <a:lnTo>
                      <a:pt x="429" y="1033"/>
                    </a:lnTo>
                    <a:cubicBezTo>
                      <a:pt x="453" y="1057"/>
                      <a:pt x="501" y="1081"/>
                      <a:pt x="549" y="1081"/>
                    </a:cubicBezTo>
                    <a:cubicBezTo>
                      <a:pt x="596" y="1081"/>
                      <a:pt x="632" y="1057"/>
                      <a:pt x="668" y="1033"/>
                    </a:cubicBezTo>
                    <a:lnTo>
                      <a:pt x="1394" y="307"/>
                    </a:lnTo>
                    <a:cubicBezTo>
                      <a:pt x="1453" y="224"/>
                      <a:pt x="1453" y="128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2" name="Google Shape;9645;p86">
              <a:extLst>
                <a:ext uri="{FF2B5EF4-FFF2-40B4-BE49-F238E27FC236}">
                  <a16:creationId xmlns:a16="http://schemas.microsoft.com/office/drawing/2014/main" id="{561B3044-7690-EDF6-961F-1309025F558C}"/>
                </a:ext>
              </a:extLst>
            </p:cNvPr>
            <p:cNvSpPr/>
            <p:nvPr/>
          </p:nvSpPr>
          <p:spPr>
            <a:xfrm>
              <a:off x="4829342" y="1713408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10187;p86">
              <a:extLst>
                <a:ext uri="{FF2B5EF4-FFF2-40B4-BE49-F238E27FC236}">
                  <a16:creationId xmlns:a16="http://schemas.microsoft.com/office/drawing/2014/main" id="{BF92A5C2-209F-063E-9984-7443B5C1F17F}"/>
                </a:ext>
              </a:extLst>
            </p:cNvPr>
            <p:cNvGrpSpPr/>
            <p:nvPr/>
          </p:nvGrpSpPr>
          <p:grpSpPr>
            <a:xfrm>
              <a:off x="6034554" y="560912"/>
              <a:ext cx="293704" cy="353954"/>
              <a:chOff x="4019984" y="3805393"/>
              <a:chExt cx="293704" cy="353954"/>
            </a:xfrm>
          </p:grpSpPr>
          <p:sp>
            <p:nvSpPr>
              <p:cNvPr id="524" name="Google Shape;10188;p86">
                <a:extLst>
                  <a:ext uri="{FF2B5EF4-FFF2-40B4-BE49-F238E27FC236}">
                    <a16:creationId xmlns:a16="http://schemas.microsoft.com/office/drawing/2014/main" id="{1DF773D1-B1CC-2B99-9A46-5A39D39EE09E}"/>
                  </a:ext>
                </a:extLst>
              </p:cNvPr>
              <p:cNvSpPr/>
              <p:nvPr/>
            </p:nvSpPr>
            <p:spPr>
              <a:xfrm>
                <a:off x="4019984" y="3805393"/>
                <a:ext cx="29370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9228" h="11121" extrusionOk="0">
                    <a:moveTo>
                      <a:pt x="477" y="1084"/>
                    </a:moveTo>
                    <a:cubicBezTo>
                      <a:pt x="727" y="1084"/>
                      <a:pt x="977" y="1215"/>
                      <a:pt x="1108" y="1429"/>
                    </a:cubicBezTo>
                    <a:lnTo>
                      <a:pt x="1251" y="1608"/>
                    </a:lnTo>
                    <a:cubicBezTo>
                      <a:pt x="1382" y="1798"/>
                      <a:pt x="1608" y="1917"/>
                      <a:pt x="1822" y="1917"/>
                    </a:cubicBezTo>
                    <a:lnTo>
                      <a:pt x="1822" y="2620"/>
                    </a:lnTo>
                    <a:cubicBezTo>
                      <a:pt x="1822" y="3120"/>
                      <a:pt x="1906" y="3596"/>
                      <a:pt x="2049" y="4072"/>
                    </a:cubicBezTo>
                    <a:cubicBezTo>
                      <a:pt x="1918" y="4001"/>
                      <a:pt x="1775" y="3929"/>
                      <a:pt x="1620" y="3870"/>
                    </a:cubicBezTo>
                    <a:cubicBezTo>
                      <a:pt x="1298" y="3739"/>
                      <a:pt x="965" y="3596"/>
                      <a:pt x="727" y="3334"/>
                    </a:cubicBezTo>
                    <a:cubicBezTo>
                      <a:pt x="441" y="3024"/>
                      <a:pt x="310" y="2560"/>
                      <a:pt x="310" y="1929"/>
                    </a:cubicBezTo>
                    <a:lnTo>
                      <a:pt x="310" y="1250"/>
                    </a:lnTo>
                    <a:cubicBezTo>
                      <a:pt x="310" y="1203"/>
                      <a:pt x="322" y="1155"/>
                      <a:pt x="358" y="1131"/>
                    </a:cubicBezTo>
                    <a:cubicBezTo>
                      <a:pt x="382" y="1096"/>
                      <a:pt x="429" y="1084"/>
                      <a:pt x="477" y="1084"/>
                    </a:cubicBezTo>
                    <a:close/>
                    <a:moveTo>
                      <a:pt x="8704" y="1084"/>
                    </a:moveTo>
                    <a:cubicBezTo>
                      <a:pt x="8752" y="1084"/>
                      <a:pt x="8799" y="1096"/>
                      <a:pt x="8823" y="1131"/>
                    </a:cubicBezTo>
                    <a:cubicBezTo>
                      <a:pt x="8847" y="1155"/>
                      <a:pt x="8871" y="1203"/>
                      <a:pt x="8871" y="1250"/>
                    </a:cubicBezTo>
                    <a:lnTo>
                      <a:pt x="8871" y="1929"/>
                    </a:lnTo>
                    <a:lnTo>
                      <a:pt x="8883" y="1929"/>
                    </a:lnTo>
                    <a:cubicBezTo>
                      <a:pt x="8883" y="2572"/>
                      <a:pt x="8752" y="3036"/>
                      <a:pt x="8466" y="3334"/>
                    </a:cubicBezTo>
                    <a:cubicBezTo>
                      <a:pt x="8228" y="3596"/>
                      <a:pt x="7883" y="3739"/>
                      <a:pt x="7573" y="3870"/>
                    </a:cubicBezTo>
                    <a:cubicBezTo>
                      <a:pt x="7430" y="3929"/>
                      <a:pt x="7263" y="3989"/>
                      <a:pt x="7133" y="4072"/>
                    </a:cubicBezTo>
                    <a:cubicBezTo>
                      <a:pt x="7275" y="3620"/>
                      <a:pt x="7347" y="3120"/>
                      <a:pt x="7347" y="2620"/>
                    </a:cubicBezTo>
                    <a:lnTo>
                      <a:pt x="7347" y="1917"/>
                    </a:lnTo>
                    <a:cubicBezTo>
                      <a:pt x="7585" y="1917"/>
                      <a:pt x="7799" y="1798"/>
                      <a:pt x="7930" y="1608"/>
                    </a:cubicBezTo>
                    <a:lnTo>
                      <a:pt x="8061" y="1429"/>
                    </a:lnTo>
                    <a:cubicBezTo>
                      <a:pt x="8216" y="1215"/>
                      <a:pt x="8454" y="1084"/>
                      <a:pt x="8704" y="1084"/>
                    </a:cubicBezTo>
                    <a:close/>
                    <a:moveTo>
                      <a:pt x="7347" y="345"/>
                    </a:moveTo>
                    <a:lnTo>
                      <a:pt x="7347" y="726"/>
                    </a:lnTo>
                    <a:lnTo>
                      <a:pt x="5954" y="726"/>
                    </a:lnTo>
                    <a:cubicBezTo>
                      <a:pt x="5859" y="726"/>
                      <a:pt x="5787" y="798"/>
                      <a:pt x="5787" y="893"/>
                    </a:cubicBezTo>
                    <a:cubicBezTo>
                      <a:pt x="5787" y="976"/>
                      <a:pt x="5859" y="1060"/>
                      <a:pt x="5954" y="1060"/>
                    </a:cubicBezTo>
                    <a:lnTo>
                      <a:pt x="7013" y="1060"/>
                    </a:lnTo>
                    <a:lnTo>
                      <a:pt x="7013" y="2620"/>
                    </a:lnTo>
                    <a:cubicBezTo>
                      <a:pt x="7037" y="4036"/>
                      <a:pt x="6359" y="5382"/>
                      <a:pt x="5204" y="6239"/>
                    </a:cubicBezTo>
                    <a:lnTo>
                      <a:pt x="5085" y="6322"/>
                    </a:lnTo>
                    <a:cubicBezTo>
                      <a:pt x="5061" y="6322"/>
                      <a:pt x="5025" y="6310"/>
                      <a:pt x="5001" y="6310"/>
                    </a:cubicBezTo>
                    <a:lnTo>
                      <a:pt x="4192" y="6310"/>
                    </a:lnTo>
                    <a:cubicBezTo>
                      <a:pt x="4168" y="6310"/>
                      <a:pt x="4132" y="6310"/>
                      <a:pt x="4108" y="6322"/>
                    </a:cubicBezTo>
                    <a:lnTo>
                      <a:pt x="3989" y="6239"/>
                    </a:lnTo>
                    <a:cubicBezTo>
                      <a:pt x="2846" y="5382"/>
                      <a:pt x="2156" y="4048"/>
                      <a:pt x="2156" y="2620"/>
                    </a:cubicBezTo>
                    <a:lnTo>
                      <a:pt x="2156" y="1060"/>
                    </a:lnTo>
                    <a:lnTo>
                      <a:pt x="5204" y="1060"/>
                    </a:lnTo>
                    <a:cubicBezTo>
                      <a:pt x="5299" y="1060"/>
                      <a:pt x="5370" y="976"/>
                      <a:pt x="5370" y="893"/>
                    </a:cubicBezTo>
                    <a:cubicBezTo>
                      <a:pt x="5370" y="798"/>
                      <a:pt x="5299" y="726"/>
                      <a:pt x="5204" y="726"/>
                    </a:cubicBezTo>
                    <a:lnTo>
                      <a:pt x="1810" y="726"/>
                    </a:lnTo>
                    <a:lnTo>
                      <a:pt x="1810" y="345"/>
                    </a:lnTo>
                    <a:close/>
                    <a:moveTo>
                      <a:pt x="5001" y="6632"/>
                    </a:moveTo>
                    <a:cubicBezTo>
                      <a:pt x="5061" y="6632"/>
                      <a:pt x="5108" y="6680"/>
                      <a:pt x="5108" y="6739"/>
                    </a:cubicBezTo>
                    <a:lnTo>
                      <a:pt x="5108" y="6858"/>
                    </a:lnTo>
                    <a:cubicBezTo>
                      <a:pt x="5108" y="6918"/>
                      <a:pt x="5061" y="6965"/>
                      <a:pt x="5001" y="6965"/>
                    </a:cubicBezTo>
                    <a:lnTo>
                      <a:pt x="4192" y="6965"/>
                    </a:lnTo>
                    <a:cubicBezTo>
                      <a:pt x="4132" y="6965"/>
                      <a:pt x="4085" y="6918"/>
                      <a:pt x="4085" y="6858"/>
                    </a:cubicBezTo>
                    <a:lnTo>
                      <a:pt x="4085" y="6739"/>
                    </a:lnTo>
                    <a:cubicBezTo>
                      <a:pt x="4085" y="6680"/>
                      <a:pt x="4132" y="6632"/>
                      <a:pt x="4192" y="6632"/>
                    </a:cubicBezTo>
                    <a:close/>
                    <a:moveTo>
                      <a:pt x="4787" y="7287"/>
                    </a:moveTo>
                    <a:lnTo>
                      <a:pt x="4787" y="8882"/>
                    </a:lnTo>
                    <a:lnTo>
                      <a:pt x="4406" y="8882"/>
                    </a:lnTo>
                    <a:lnTo>
                      <a:pt x="4406" y="7287"/>
                    </a:lnTo>
                    <a:close/>
                    <a:moveTo>
                      <a:pt x="5609" y="9216"/>
                    </a:moveTo>
                    <a:cubicBezTo>
                      <a:pt x="5728" y="9216"/>
                      <a:pt x="5823" y="9299"/>
                      <a:pt x="5823" y="9418"/>
                    </a:cubicBezTo>
                    <a:lnTo>
                      <a:pt x="5823" y="9609"/>
                    </a:lnTo>
                    <a:lnTo>
                      <a:pt x="4370" y="9609"/>
                    </a:lnTo>
                    <a:cubicBezTo>
                      <a:pt x="4287" y="9609"/>
                      <a:pt x="4204" y="9680"/>
                      <a:pt x="4204" y="9775"/>
                    </a:cubicBezTo>
                    <a:cubicBezTo>
                      <a:pt x="4204" y="9870"/>
                      <a:pt x="4287" y="9942"/>
                      <a:pt x="4370" y="9942"/>
                    </a:cubicBezTo>
                    <a:lnTo>
                      <a:pt x="6585" y="9942"/>
                    </a:lnTo>
                    <a:cubicBezTo>
                      <a:pt x="6609" y="9942"/>
                      <a:pt x="6621" y="9954"/>
                      <a:pt x="6632" y="9966"/>
                    </a:cubicBezTo>
                    <a:lnTo>
                      <a:pt x="6787" y="10763"/>
                    </a:lnTo>
                    <a:cubicBezTo>
                      <a:pt x="6787" y="10775"/>
                      <a:pt x="6787" y="10787"/>
                      <a:pt x="6763" y="10787"/>
                    </a:cubicBezTo>
                    <a:cubicBezTo>
                      <a:pt x="6763" y="10787"/>
                      <a:pt x="6752" y="10799"/>
                      <a:pt x="6740" y="10799"/>
                    </a:cubicBezTo>
                    <a:lnTo>
                      <a:pt x="2453" y="10799"/>
                    </a:lnTo>
                    <a:cubicBezTo>
                      <a:pt x="2441" y="10799"/>
                      <a:pt x="2418" y="10787"/>
                      <a:pt x="2418" y="10787"/>
                    </a:cubicBezTo>
                    <a:cubicBezTo>
                      <a:pt x="2418" y="10787"/>
                      <a:pt x="2406" y="10775"/>
                      <a:pt x="2406" y="10763"/>
                    </a:cubicBezTo>
                    <a:lnTo>
                      <a:pt x="2561" y="9966"/>
                    </a:lnTo>
                    <a:cubicBezTo>
                      <a:pt x="2561" y="9954"/>
                      <a:pt x="2572" y="9942"/>
                      <a:pt x="2596" y="9942"/>
                    </a:cubicBezTo>
                    <a:lnTo>
                      <a:pt x="3596" y="9942"/>
                    </a:lnTo>
                    <a:cubicBezTo>
                      <a:pt x="3692" y="9942"/>
                      <a:pt x="3763" y="9870"/>
                      <a:pt x="3763" y="9775"/>
                    </a:cubicBezTo>
                    <a:cubicBezTo>
                      <a:pt x="3763" y="9680"/>
                      <a:pt x="3692" y="9609"/>
                      <a:pt x="3596" y="9609"/>
                    </a:cubicBezTo>
                    <a:lnTo>
                      <a:pt x="3370" y="9609"/>
                    </a:lnTo>
                    <a:lnTo>
                      <a:pt x="3370" y="9418"/>
                    </a:lnTo>
                    <a:cubicBezTo>
                      <a:pt x="3370" y="9299"/>
                      <a:pt x="3465" y="9216"/>
                      <a:pt x="3584" y="9216"/>
                    </a:cubicBezTo>
                    <a:close/>
                    <a:moveTo>
                      <a:pt x="1810" y="0"/>
                    </a:moveTo>
                    <a:cubicBezTo>
                      <a:pt x="1656" y="0"/>
                      <a:pt x="1501" y="131"/>
                      <a:pt x="1501" y="310"/>
                    </a:cubicBezTo>
                    <a:lnTo>
                      <a:pt x="1501" y="726"/>
                    </a:lnTo>
                    <a:cubicBezTo>
                      <a:pt x="1501" y="893"/>
                      <a:pt x="1632" y="1036"/>
                      <a:pt x="1810" y="1036"/>
                    </a:cubicBezTo>
                    <a:lnTo>
                      <a:pt x="1846" y="1036"/>
                    </a:lnTo>
                    <a:lnTo>
                      <a:pt x="1846" y="1572"/>
                    </a:lnTo>
                    <a:cubicBezTo>
                      <a:pt x="1727" y="1572"/>
                      <a:pt x="1608" y="1512"/>
                      <a:pt x="1537" y="1417"/>
                    </a:cubicBezTo>
                    <a:lnTo>
                      <a:pt x="1394" y="1238"/>
                    </a:lnTo>
                    <a:cubicBezTo>
                      <a:pt x="1191" y="941"/>
                      <a:pt x="846" y="762"/>
                      <a:pt x="489" y="762"/>
                    </a:cubicBezTo>
                    <a:cubicBezTo>
                      <a:pt x="358" y="762"/>
                      <a:pt x="239" y="798"/>
                      <a:pt x="144" y="905"/>
                    </a:cubicBezTo>
                    <a:cubicBezTo>
                      <a:pt x="60" y="1000"/>
                      <a:pt x="1" y="1131"/>
                      <a:pt x="1" y="1250"/>
                    </a:cubicBezTo>
                    <a:lnTo>
                      <a:pt x="1" y="1929"/>
                    </a:lnTo>
                    <a:cubicBezTo>
                      <a:pt x="1" y="3560"/>
                      <a:pt x="834" y="3894"/>
                      <a:pt x="1501" y="4179"/>
                    </a:cubicBezTo>
                    <a:cubicBezTo>
                      <a:pt x="1870" y="4334"/>
                      <a:pt x="2203" y="4465"/>
                      <a:pt x="2370" y="4786"/>
                    </a:cubicBezTo>
                    <a:cubicBezTo>
                      <a:pt x="2406" y="4882"/>
                      <a:pt x="2394" y="4965"/>
                      <a:pt x="2334" y="5025"/>
                    </a:cubicBezTo>
                    <a:cubicBezTo>
                      <a:pt x="2284" y="5092"/>
                      <a:pt x="2191" y="5124"/>
                      <a:pt x="2108" y="5124"/>
                    </a:cubicBezTo>
                    <a:cubicBezTo>
                      <a:pt x="2073" y="5124"/>
                      <a:pt x="2041" y="5118"/>
                      <a:pt x="2013" y="5108"/>
                    </a:cubicBezTo>
                    <a:cubicBezTo>
                      <a:pt x="1894" y="5060"/>
                      <a:pt x="1870" y="4906"/>
                      <a:pt x="1870" y="4786"/>
                    </a:cubicBezTo>
                    <a:cubicBezTo>
                      <a:pt x="1870" y="4703"/>
                      <a:pt x="1810" y="4632"/>
                      <a:pt x="1727" y="4632"/>
                    </a:cubicBezTo>
                    <a:cubicBezTo>
                      <a:pt x="1632" y="4632"/>
                      <a:pt x="1560" y="4691"/>
                      <a:pt x="1560" y="4775"/>
                    </a:cubicBezTo>
                    <a:cubicBezTo>
                      <a:pt x="1560" y="4929"/>
                      <a:pt x="1572" y="5263"/>
                      <a:pt x="1894" y="5406"/>
                    </a:cubicBezTo>
                    <a:cubicBezTo>
                      <a:pt x="1965" y="5429"/>
                      <a:pt x="2037" y="5441"/>
                      <a:pt x="2108" y="5441"/>
                    </a:cubicBezTo>
                    <a:cubicBezTo>
                      <a:pt x="2275" y="5441"/>
                      <a:pt x="2453" y="5370"/>
                      <a:pt x="2572" y="5251"/>
                    </a:cubicBezTo>
                    <a:cubicBezTo>
                      <a:pt x="2584" y="5239"/>
                      <a:pt x="2608" y="5227"/>
                      <a:pt x="2608" y="5203"/>
                    </a:cubicBezTo>
                    <a:cubicBezTo>
                      <a:pt x="2918" y="5703"/>
                      <a:pt x="3323" y="6144"/>
                      <a:pt x="3811" y="6489"/>
                    </a:cubicBezTo>
                    <a:lnTo>
                      <a:pt x="3834" y="6501"/>
                    </a:lnTo>
                    <a:cubicBezTo>
                      <a:pt x="3799" y="6561"/>
                      <a:pt x="3775" y="6656"/>
                      <a:pt x="3775" y="6727"/>
                    </a:cubicBezTo>
                    <a:lnTo>
                      <a:pt x="3775" y="6846"/>
                    </a:lnTo>
                    <a:cubicBezTo>
                      <a:pt x="3775" y="7037"/>
                      <a:pt x="3918" y="7215"/>
                      <a:pt x="4096" y="7263"/>
                    </a:cubicBezTo>
                    <a:lnTo>
                      <a:pt x="4096" y="8870"/>
                    </a:lnTo>
                    <a:lnTo>
                      <a:pt x="3596" y="8870"/>
                    </a:lnTo>
                    <a:cubicBezTo>
                      <a:pt x="3299" y="8870"/>
                      <a:pt x="3061" y="9108"/>
                      <a:pt x="3061" y="9406"/>
                    </a:cubicBezTo>
                    <a:lnTo>
                      <a:pt x="3061" y="9597"/>
                    </a:lnTo>
                    <a:lnTo>
                      <a:pt x="2620" y="9597"/>
                    </a:lnTo>
                    <a:cubicBezTo>
                      <a:pt x="2441" y="9597"/>
                      <a:pt x="2287" y="9716"/>
                      <a:pt x="2263" y="9894"/>
                    </a:cubicBezTo>
                    <a:lnTo>
                      <a:pt x="2108" y="10680"/>
                    </a:lnTo>
                    <a:cubicBezTo>
                      <a:pt x="2096" y="10787"/>
                      <a:pt x="2108" y="10906"/>
                      <a:pt x="2191" y="10978"/>
                    </a:cubicBezTo>
                    <a:cubicBezTo>
                      <a:pt x="2263" y="11073"/>
                      <a:pt x="2370" y="11121"/>
                      <a:pt x="2465" y="11121"/>
                    </a:cubicBezTo>
                    <a:lnTo>
                      <a:pt x="6752" y="11121"/>
                    </a:lnTo>
                    <a:cubicBezTo>
                      <a:pt x="6859" y="11121"/>
                      <a:pt x="6966" y="11073"/>
                      <a:pt x="7037" y="10978"/>
                    </a:cubicBezTo>
                    <a:cubicBezTo>
                      <a:pt x="7109" y="10894"/>
                      <a:pt x="7144" y="10787"/>
                      <a:pt x="7109" y="10680"/>
                    </a:cubicBezTo>
                    <a:lnTo>
                      <a:pt x="6966" y="9894"/>
                    </a:lnTo>
                    <a:cubicBezTo>
                      <a:pt x="6930" y="9716"/>
                      <a:pt x="6787" y="9597"/>
                      <a:pt x="6609" y="9597"/>
                    </a:cubicBezTo>
                    <a:lnTo>
                      <a:pt x="6156" y="9597"/>
                    </a:lnTo>
                    <a:lnTo>
                      <a:pt x="6156" y="9406"/>
                    </a:lnTo>
                    <a:cubicBezTo>
                      <a:pt x="6156" y="9108"/>
                      <a:pt x="5918" y="8870"/>
                      <a:pt x="5620" y="8870"/>
                    </a:cubicBezTo>
                    <a:lnTo>
                      <a:pt x="5132" y="8870"/>
                    </a:lnTo>
                    <a:lnTo>
                      <a:pt x="5132" y="7263"/>
                    </a:lnTo>
                    <a:cubicBezTo>
                      <a:pt x="5311" y="7215"/>
                      <a:pt x="5442" y="7037"/>
                      <a:pt x="5442" y="6846"/>
                    </a:cubicBezTo>
                    <a:lnTo>
                      <a:pt x="5442" y="6727"/>
                    </a:lnTo>
                    <a:cubicBezTo>
                      <a:pt x="5442" y="6632"/>
                      <a:pt x="5418" y="6561"/>
                      <a:pt x="5382" y="6501"/>
                    </a:cubicBezTo>
                    <a:lnTo>
                      <a:pt x="5418" y="6489"/>
                    </a:lnTo>
                    <a:cubicBezTo>
                      <a:pt x="5894" y="6132"/>
                      <a:pt x="6311" y="5703"/>
                      <a:pt x="6621" y="5203"/>
                    </a:cubicBezTo>
                    <a:cubicBezTo>
                      <a:pt x="6632" y="5227"/>
                      <a:pt x="6656" y="5239"/>
                      <a:pt x="6656" y="5251"/>
                    </a:cubicBezTo>
                    <a:cubicBezTo>
                      <a:pt x="6775" y="5382"/>
                      <a:pt x="6954" y="5441"/>
                      <a:pt x="7109" y="5441"/>
                    </a:cubicBezTo>
                    <a:cubicBezTo>
                      <a:pt x="7192" y="5441"/>
                      <a:pt x="7263" y="5429"/>
                      <a:pt x="7335" y="5406"/>
                    </a:cubicBezTo>
                    <a:cubicBezTo>
                      <a:pt x="7644" y="5263"/>
                      <a:pt x="7668" y="4929"/>
                      <a:pt x="7668" y="4775"/>
                    </a:cubicBezTo>
                    <a:cubicBezTo>
                      <a:pt x="7668" y="4701"/>
                      <a:pt x="7603" y="4628"/>
                      <a:pt x="7531" y="4628"/>
                    </a:cubicBezTo>
                    <a:cubicBezTo>
                      <a:pt x="7521" y="4628"/>
                      <a:pt x="7511" y="4629"/>
                      <a:pt x="7502" y="4632"/>
                    </a:cubicBezTo>
                    <a:cubicBezTo>
                      <a:pt x="7406" y="4632"/>
                      <a:pt x="7335" y="4703"/>
                      <a:pt x="7347" y="4786"/>
                    </a:cubicBezTo>
                    <a:cubicBezTo>
                      <a:pt x="7347" y="4906"/>
                      <a:pt x="7335" y="5048"/>
                      <a:pt x="7216" y="5108"/>
                    </a:cubicBezTo>
                    <a:cubicBezTo>
                      <a:pt x="7188" y="5117"/>
                      <a:pt x="7158" y="5122"/>
                      <a:pt x="7128" y="5122"/>
                    </a:cubicBezTo>
                    <a:cubicBezTo>
                      <a:pt x="7043" y="5122"/>
                      <a:pt x="6956" y="5086"/>
                      <a:pt x="6894" y="5025"/>
                    </a:cubicBezTo>
                    <a:cubicBezTo>
                      <a:pt x="6835" y="4953"/>
                      <a:pt x="6811" y="4882"/>
                      <a:pt x="6859" y="4786"/>
                    </a:cubicBezTo>
                    <a:cubicBezTo>
                      <a:pt x="7025" y="4465"/>
                      <a:pt x="7335" y="4334"/>
                      <a:pt x="7728" y="4179"/>
                    </a:cubicBezTo>
                    <a:cubicBezTo>
                      <a:pt x="8395" y="3917"/>
                      <a:pt x="9228" y="3572"/>
                      <a:pt x="9228" y="1929"/>
                    </a:cubicBezTo>
                    <a:lnTo>
                      <a:pt x="9228" y="1250"/>
                    </a:lnTo>
                    <a:cubicBezTo>
                      <a:pt x="9216" y="1131"/>
                      <a:pt x="9168" y="1000"/>
                      <a:pt x="9061" y="905"/>
                    </a:cubicBezTo>
                    <a:cubicBezTo>
                      <a:pt x="8978" y="822"/>
                      <a:pt x="8859" y="762"/>
                      <a:pt x="8716" y="762"/>
                    </a:cubicBezTo>
                    <a:cubicBezTo>
                      <a:pt x="8359" y="762"/>
                      <a:pt x="8025" y="941"/>
                      <a:pt x="7811" y="1238"/>
                    </a:cubicBezTo>
                    <a:lnTo>
                      <a:pt x="7680" y="1417"/>
                    </a:lnTo>
                    <a:cubicBezTo>
                      <a:pt x="7609" y="1512"/>
                      <a:pt x="7490" y="1572"/>
                      <a:pt x="7371" y="1572"/>
                    </a:cubicBezTo>
                    <a:lnTo>
                      <a:pt x="7371" y="1036"/>
                    </a:lnTo>
                    <a:lnTo>
                      <a:pt x="7394" y="1036"/>
                    </a:lnTo>
                    <a:cubicBezTo>
                      <a:pt x="7561" y="1036"/>
                      <a:pt x="7704" y="905"/>
                      <a:pt x="7704" y="726"/>
                    </a:cubicBezTo>
                    <a:lnTo>
                      <a:pt x="7704" y="310"/>
                    </a:lnTo>
                    <a:cubicBezTo>
                      <a:pt x="7704" y="143"/>
                      <a:pt x="7573" y="0"/>
                      <a:pt x="739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10189;p86">
                <a:extLst>
                  <a:ext uri="{FF2B5EF4-FFF2-40B4-BE49-F238E27FC236}">
                    <a16:creationId xmlns:a16="http://schemas.microsoft.com/office/drawing/2014/main" id="{D937166C-6775-F004-EAD1-885A9CCAA863}"/>
                  </a:ext>
                </a:extLst>
              </p:cNvPr>
              <p:cNvSpPr/>
              <p:nvPr/>
            </p:nvSpPr>
            <p:spPr>
              <a:xfrm>
                <a:off x="4118903" y="3867139"/>
                <a:ext cx="93987" cy="87971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2764" extrusionOk="0">
                    <a:moveTo>
                      <a:pt x="1477" y="489"/>
                    </a:moveTo>
                    <a:lnTo>
                      <a:pt x="1727" y="989"/>
                    </a:lnTo>
                    <a:cubicBezTo>
                      <a:pt x="1762" y="1049"/>
                      <a:pt x="1822" y="1096"/>
                      <a:pt x="1881" y="1096"/>
                    </a:cubicBezTo>
                    <a:lnTo>
                      <a:pt x="2441" y="1180"/>
                    </a:lnTo>
                    <a:lnTo>
                      <a:pt x="2036" y="1584"/>
                    </a:lnTo>
                    <a:cubicBezTo>
                      <a:pt x="2000" y="1632"/>
                      <a:pt x="1977" y="1692"/>
                      <a:pt x="1977" y="1763"/>
                    </a:cubicBezTo>
                    <a:lnTo>
                      <a:pt x="2072" y="2335"/>
                    </a:lnTo>
                    <a:lnTo>
                      <a:pt x="1560" y="2061"/>
                    </a:lnTo>
                    <a:cubicBezTo>
                      <a:pt x="1536" y="2049"/>
                      <a:pt x="1500" y="2037"/>
                      <a:pt x="1477" y="2037"/>
                    </a:cubicBezTo>
                    <a:cubicBezTo>
                      <a:pt x="1441" y="2037"/>
                      <a:pt x="1417" y="2049"/>
                      <a:pt x="1381" y="2061"/>
                    </a:cubicBezTo>
                    <a:lnTo>
                      <a:pt x="881" y="2335"/>
                    </a:lnTo>
                    <a:lnTo>
                      <a:pt x="965" y="1763"/>
                    </a:lnTo>
                    <a:cubicBezTo>
                      <a:pt x="988" y="1703"/>
                      <a:pt x="953" y="1632"/>
                      <a:pt x="905" y="1584"/>
                    </a:cubicBezTo>
                    <a:lnTo>
                      <a:pt x="512" y="1180"/>
                    </a:lnTo>
                    <a:lnTo>
                      <a:pt x="1072" y="1096"/>
                    </a:lnTo>
                    <a:cubicBezTo>
                      <a:pt x="1131" y="1084"/>
                      <a:pt x="1191" y="1049"/>
                      <a:pt x="1227" y="989"/>
                    </a:cubicBezTo>
                    <a:lnTo>
                      <a:pt x="1477" y="489"/>
                    </a:lnTo>
                    <a:close/>
                    <a:moveTo>
                      <a:pt x="1477" y="1"/>
                    </a:moveTo>
                    <a:cubicBezTo>
                      <a:pt x="1405" y="1"/>
                      <a:pt x="1322" y="49"/>
                      <a:pt x="1298" y="108"/>
                    </a:cubicBezTo>
                    <a:lnTo>
                      <a:pt x="953" y="799"/>
                    </a:lnTo>
                    <a:lnTo>
                      <a:pt x="191" y="906"/>
                    </a:lnTo>
                    <a:cubicBezTo>
                      <a:pt x="119" y="918"/>
                      <a:pt x="60" y="965"/>
                      <a:pt x="36" y="1037"/>
                    </a:cubicBezTo>
                    <a:cubicBezTo>
                      <a:pt x="0" y="1108"/>
                      <a:pt x="36" y="1180"/>
                      <a:pt x="72" y="1227"/>
                    </a:cubicBezTo>
                    <a:lnTo>
                      <a:pt x="631" y="1763"/>
                    </a:lnTo>
                    <a:lnTo>
                      <a:pt x="488" y="2525"/>
                    </a:lnTo>
                    <a:cubicBezTo>
                      <a:pt x="476" y="2596"/>
                      <a:pt x="512" y="2668"/>
                      <a:pt x="572" y="2716"/>
                    </a:cubicBezTo>
                    <a:cubicBezTo>
                      <a:pt x="604" y="2741"/>
                      <a:pt x="639" y="2753"/>
                      <a:pt x="676" y="2753"/>
                    </a:cubicBezTo>
                    <a:cubicBezTo>
                      <a:pt x="708" y="2753"/>
                      <a:pt x="741" y="2744"/>
                      <a:pt x="774" y="2727"/>
                    </a:cubicBezTo>
                    <a:lnTo>
                      <a:pt x="1465" y="2370"/>
                    </a:lnTo>
                    <a:lnTo>
                      <a:pt x="2143" y="2727"/>
                    </a:lnTo>
                    <a:cubicBezTo>
                      <a:pt x="2179" y="2751"/>
                      <a:pt x="2203" y="2763"/>
                      <a:pt x="2239" y="2763"/>
                    </a:cubicBezTo>
                    <a:cubicBezTo>
                      <a:pt x="2274" y="2763"/>
                      <a:pt x="2310" y="2751"/>
                      <a:pt x="2358" y="2716"/>
                    </a:cubicBezTo>
                    <a:cubicBezTo>
                      <a:pt x="2417" y="2668"/>
                      <a:pt x="2441" y="2596"/>
                      <a:pt x="2429" y="2525"/>
                    </a:cubicBezTo>
                    <a:lnTo>
                      <a:pt x="2298" y="1763"/>
                    </a:lnTo>
                    <a:lnTo>
                      <a:pt x="2846" y="1227"/>
                    </a:lnTo>
                    <a:cubicBezTo>
                      <a:pt x="2917" y="1180"/>
                      <a:pt x="2953" y="1108"/>
                      <a:pt x="2917" y="1037"/>
                    </a:cubicBezTo>
                    <a:cubicBezTo>
                      <a:pt x="2893" y="965"/>
                      <a:pt x="2834" y="918"/>
                      <a:pt x="2751" y="906"/>
                    </a:cubicBezTo>
                    <a:lnTo>
                      <a:pt x="2000" y="799"/>
                    </a:lnTo>
                    <a:lnTo>
                      <a:pt x="1655" y="108"/>
                    </a:lnTo>
                    <a:cubicBezTo>
                      <a:pt x="1619" y="37"/>
                      <a:pt x="1548" y="1"/>
                      <a:pt x="1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" name="Elbow Connector 79">
            <a:extLst>
              <a:ext uri="{FF2B5EF4-FFF2-40B4-BE49-F238E27FC236}">
                <a16:creationId xmlns:a16="http://schemas.microsoft.com/office/drawing/2014/main" id="{524EC5D9-306B-8913-996F-A7993C86499E}"/>
              </a:ext>
            </a:extLst>
          </p:cNvPr>
          <p:cNvCxnSpPr>
            <a:cxnSpLocks/>
            <a:stCxn id="23" idx="2"/>
            <a:endCxn id="575" idx="0"/>
          </p:cNvCxnSpPr>
          <p:nvPr/>
        </p:nvCxnSpPr>
        <p:spPr>
          <a:xfrm rot="5400000">
            <a:off x="3439691" y="325417"/>
            <a:ext cx="633076" cy="2153349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8BAD-D22C-16FB-FD6C-E1FC1D20C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>
                <a:cs typeface="PT Bold Dusky" panose="02010400000000000000" pitchFamily="2" charset="-78"/>
              </a:rPr>
              <a:t>از چند نفر بپرسیم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A5826-B0B1-5FF9-4A17-B619BA14FD61}"/>
              </a:ext>
            </a:extLst>
          </p:cNvPr>
          <p:cNvSpPr txBox="1"/>
          <p:nvPr/>
        </p:nvSpPr>
        <p:spPr>
          <a:xfrm>
            <a:off x="678656" y="1300163"/>
            <a:ext cx="7772400" cy="3314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a-I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91C589-0E5C-F22C-35F2-8C8DDDFA3DBB}"/>
              </a:ext>
            </a:extLst>
          </p:cNvPr>
          <p:cNvSpPr txBox="1"/>
          <p:nvPr/>
        </p:nvSpPr>
        <p:spPr>
          <a:xfrm>
            <a:off x="713225" y="1200150"/>
            <a:ext cx="77175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endParaRPr lang="ar-SA" sz="1600" dirty="0"/>
          </a:p>
          <a:p>
            <a:pPr algn="justLow" rtl="1"/>
            <a:r>
              <a:rPr lang="ar-SA" sz="1600" dirty="0"/>
              <a:t>در مورد تعداد </a:t>
            </a:r>
            <a:r>
              <a:rPr lang="fa-IR" sz="1600" dirty="0"/>
              <a:t>دقیق</a:t>
            </a:r>
            <a:r>
              <a:rPr lang="ar-SA" sz="1600" dirty="0"/>
              <a:t> افراد ماهر </a:t>
            </a:r>
            <a:r>
              <a:rPr lang="fa-IR" sz="1600" dirty="0"/>
              <a:t>که</a:t>
            </a:r>
            <a:r>
              <a:rPr lang="ar-SA" sz="1600" dirty="0"/>
              <a:t> </a:t>
            </a:r>
            <a:r>
              <a:rPr lang="fa-IR" sz="1600" dirty="0"/>
              <a:t>باید</a:t>
            </a:r>
            <a:r>
              <a:rPr lang="ar-SA" sz="1600" dirty="0"/>
              <a:t> در روش تحلیل سلسله مراتبی </a:t>
            </a:r>
            <a:r>
              <a:rPr lang="en-US" sz="1600" dirty="0"/>
              <a:t>(AHP)</a:t>
            </a:r>
            <a:r>
              <a:rPr lang="fa-IR" sz="1600" dirty="0"/>
              <a:t> </a:t>
            </a:r>
            <a:r>
              <a:rPr lang="ar-SA" sz="1600" dirty="0"/>
              <a:t>مورد </a:t>
            </a:r>
            <a:r>
              <a:rPr lang="fa-IR" sz="1600" dirty="0"/>
              <a:t>بررسی قرار گیرند، قاعده یا توافق قطعی وجود ندارد. با این حال، برخی توصیه های کلی عبارتند از:</a:t>
            </a:r>
          </a:p>
          <a:p>
            <a:pPr algn="justLow" rtl="1"/>
            <a:endParaRPr lang="fa-IR" sz="1600" dirty="0"/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2 شرکت کننده برای تصمیم غیرمتعارض</a:t>
            </a:r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4-6 شرکت کننده برای تصمیم نسبتاً متعارض</a:t>
            </a:r>
          </a:p>
          <a:p>
            <a:pPr algn="justLow" rtl="1">
              <a:buFont typeface="Arial" panose="020B0604020202020204" pitchFamily="34" charset="0"/>
              <a:buChar char="•"/>
            </a:pPr>
            <a:r>
              <a:rPr lang="fa-IR" sz="1600" dirty="0"/>
              <a:t>7-11 شرکت کننده برای تصمیم بسیار متعارض یا پیچیده</a:t>
            </a:r>
          </a:p>
          <a:p>
            <a:pPr algn="justLow" rtl="1">
              <a:buFont typeface="Arial" panose="020B0604020202020204" pitchFamily="34" charset="0"/>
              <a:buChar char="•"/>
            </a:pPr>
            <a:endParaRPr lang="fa-IR" sz="1600" dirty="0"/>
          </a:p>
          <a:p>
            <a:pPr algn="justLow" rtl="1"/>
            <a:r>
              <a:rPr lang="fa-IR" sz="1600" dirty="0"/>
              <a:t>گروه متنوعی از ذینفعان، متخصصان و تصمیم گیرندگان آگاه باید درگیر شوند تا دیدگاه های مختلف لحاظ گردد.</a:t>
            </a:r>
          </a:p>
          <a:p>
            <a:pPr algn="justLow" rtl="1"/>
            <a:r>
              <a:rPr lang="fa-IR" sz="1600" dirty="0"/>
              <a:t>تعداد شرکت کنندگان تنها عامل تعیین کننده اعتبار نتایج نیست. سطح تخصص، سازگاری قضاوت ها و تسهیل صحیح فرایند نیز مهم است.</a:t>
            </a:r>
          </a:p>
          <a:p>
            <a:pPr algn="justLow" rtl="1"/>
            <a:r>
              <a:rPr lang="fa-IR" sz="1600" dirty="0"/>
              <a:t>برخی محققان پیشنهاد می کنند از تکنیک های آماری برای تجمیع نظرات و کاهش سوگیری ها استفاده شود.</a:t>
            </a:r>
          </a:p>
          <a:p>
            <a:pPr algn="justLow" rtl="1"/>
            <a:r>
              <a:rPr lang="fa-IR" sz="1600" dirty="0"/>
              <a:t>تعداد دقیق بستگی به ماهیت مسئله، دسترسی </a:t>
            </a:r>
            <a:r>
              <a:rPr lang="ar-SA" sz="1600" dirty="0"/>
              <a:t>به متخصصان و منابع دارد.</a:t>
            </a:r>
          </a:p>
        </p:txBody>
      </p:sp>
    </p:spTree>
    <p:extLst>
      <p:ext uri="{BB962C8B-B14F-4D97-AF65-F5344CB8AC3E}">
        <p14:creationId xmlns:p14="http://schemas.microsoft.com/office/powerpoint/2010/main" val="1345623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3" name="Google Shape;433;p38"/>
          <p:cNvGraphicFramePr/>
          <p:nvPr>
            <p:extLst>
              <p:ext uri="{D42A27DB-BD31-4B8C-83A1-F6EECF244321}">
                <p14:modId xmlns:p14="http://schemas.microsoft.com/office/powerpoint/2010/main" val="91391092"/>
              </p:ext>
            </p:extLst>
          </p:nvPr>
        </p:nvGraphicFramePr>
        <p:xfrm>
          <a:off x="720000" y="1684128"/>
          <a:ext cx="7704000" cy="2169150"/>
        </p:xfrm>
        <a:graphic>
          <a:graphicData uri="http://schemas.openxmlformats.org/drawingml/2006/table">
            <a:tbl>
              <a:tblPr>
                <a:noFill/>
                <a:tableStyleId>{7A4E36CE-4D22-4381-8344-8E058BA93138}</a:tableStyleId>
              </a:tblPr>
              <a:tblGrid>
                <a:gridCol w="5645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89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800" b="1" i="0" u="none" strike="noStrike" cap="none" dirty="0">
                          <a:solidFill>
                            <a:schemeClr val="lt1"/>
                          </a:solidFill>
                          <a:latin typeface="Cabin"/>
                          <a:cs typeface="B Nazanin" pitchFamily="2" charset="-78"/>
                          <a:sym typeface="Arial"/>
                        </a:rPr>
                        <a:t>ارزیابی و اولویت‌بندی مخاطرات ایمنی، بهداشتی و زیست محیطی </a:t>
                      </a:r>
                      <a:endParaRPr sz="1800" b="1" i="0" u="none" strike="noStrike" cap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عنوان: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علیرضا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خلیلی</a:t>
                      </a:r>
                      <a:endParaRPr sz="1600" b="1" u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دانشجو: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دکتر مهدی تنها  زیارتی</a:t>
                      </a:r>
                      <a:endParaRPr sz="1600" b="1" u="none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استاد راهنما: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موسسه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آموزش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noProof="0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عالی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فردوس رهجویان دانش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دانشگاه</a:t>
                      </a:r>
                      <a:r>
                        <a:rPr kumimoji="0" 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 :</a:t>
                      </a:r>
                      <a:endParaRPr sz="11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SA" sz="1600" b="1" u="sng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</a:t>
                      </a:r>
                      <a:r>
                        <a:rPr lang="fa-IR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پنج</a:t>
                      </a:r>
                      <a:r>
                        <a:rPr lang="ar-SA" sz="1600" b="1" u="none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شنبه -03/24/ 1403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habnam" panose="020B0603030804020204" pitchFamily="34" charset="-78"/>
                          <a:cs typeface="Shabnam" panose="020B0603030804020204" pitchFamily="34" charset="-78"/>
                        </a:rPr>
                        <a:t>تاریخ دفاع: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----------------------------</a:t>
                      </a:r>
                      <a:endParaRPr sz="1100" b="1" dirty="0">
                        <a:solidFill>
                          <a:schemeClr val="lt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1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------------------------------</a:t>
                      </a:r>
                      <a:endParaRPr sz="1100" dirty="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34" name="Google Shape;434;p38"/>
          <p:cNvSpPr txBox="1"/>
          <p:nvPr/>
        </p:nvSpPr>
        <p:spPr>
          <a:xfrm>
            <a:off x="1471770" y="4114834"/>
            <a:ext cx="171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For more info:</a:t>
            </a:r>
            <a:b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000" b="1" u="sng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35" name="Google Shape;435;p38"/>
          <p:cNvSpPr txBox="1"/>
          <p:nvPr/>
        </p:nvSpPr>
        <p:spPr>
          <a:xfrm>
            <a:off x="4315530" y="4114834"/>
            <a:ext cx="33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You can visit our sister projects:</a:t>
            </a:r>
            <a:b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n" sz="10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| </a:t>
            </a:r>
            <a:r>
              <a:rPr lang="en" sz="1000" b="1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sz="10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5" name="Google Shape;9712;p86">
            <a:extLst>
              <a:ext uri="{FF2B5EF4-FFF2-40B4-BE49-F238E27FC236}">
                <a16:creationId xmlns:a16="http://schemas.microsoft.com/office/drawing/2014/main" id="{23FEC6B2-0605-35DF-2C4D-A090CC786AC3}"/>
              </a:ext>
            </a:extLst>
          </p:cNvPr>
          <p:cNvGrpSpPr/>
          <p:nvPr/>
        </p:nvGrpSpPr>
        <p:grpSpPr>
          <a:xfrm>
            <a:off x="6401297" y="2405647"/>
            <a:ext cx="386927" cy="363438"/>
            <a:chOff x="1749728" y="2894777"/>
            <a:chExt cx="386927" cy="363438"/>
          </a:xfrm>
        </p:grpSpPr>
        <p:sp>
          <p:nvSpPr>
            <p:cNvPr id="16" name="Google Shape;9713;p86">
              <a:extLst>
                <a:ext uri="{FF2B5EF4-FFF2-40B4-BE49-F238E27FC236}">
                  <a16:creationId xmlns:a16="http://schemas.microsoft.com/office/drawing/2014/main" id="{592DE9F8-B10E-A1FF-5C2A-F3B0D3FAC91F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14;p86">
              <a:extLst>
                <a:ext uri="{FF2B5EF4-FFF2-40B4-BE49-F238E27FC236}">
                  <a16:creationId xmlns:a16="http://schemas.microsoft.com/office/drawing/2014/main" id="{FC8418D0-9DDD-8555-B0A2-5C4240643E5E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9715;p86">
              <a:extLst>
                <a:ext uri="{FF2B5EF4-FFF2-40B4-BE49-F238E27FC236}">
                  <a16:creationId xmlns:a16="http://schemas.microsoft.com/office/drawing/2014/main" id="{26B74EFD-1352-E256-8C94-4C42B6D5EFBC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716;p86">
              <a:extLst>
                <a:ext uri="{FF2B5EF4-FFF2-40B4-BE49-F238E27FC236}">
                  <a16:creationId xmlns:a16="http://schemas.microsoft.com/office/drawing/2014/main" id="{2F8E0EA4-1C7E-7507-21BA-4D036880625D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717;p86">
              <a:extLst>
                <a:ext uri="{FF2B5EF4-FFF2-40B4-BE49-F238E27FC236}">
                  <a16:creationId xmlns:a16="http://schemas.microsoft.com/office/drawing/2014/main" id="{B9EE7588-C7F6-C08A-BF83-17A03A4DD5CA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718;p86">
              <a:extLst>
                <a:ext uri="{FF2B5EF4-FFF2-40B4-BE49-F238E27FC236}">
                  <a16:creationId xmlns:a16="http://schemas.microsoft.com/office/drawing/2014/main" id="{6D4483FA-146D-B62F-25EE-2B5BFE7EA717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19;p86">
              <a:extLst>
                <a:ext uri="{FF2B5EF4-FFF2-40B4-BE49-F238E27FC236}">
                  <a16:creationId xmlns:a16="http://schemas.microsoft.com/office/drawing/2014/main" id="{BC05112B-2920-97F0-5097-0D8707A691EE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9706;p86">
            <a:extLst>
              <a:ext uri="{FF2B5EF4-FFF2-40B4-BE49-F238E27FC236}">
                <a16:creationId xmlns:a16="http://schemas.microsoft.com/office/drawing/2014/main" id="{F7885C50-51C0-AE6A-D5D7-CBDBE2410B93}"/>
              </a:ext>
            </a:extLst>
          </p:cNvPr>
          <p:cNvGrpSpPr/>
          <p:nvPr/>
        </p:nvGrpSpPr>
        <p:grpSpPr>
          <a:xfrm>
            <a:off x="6415585" y="2056334"/>
            <a:ext cx="377474" cy="335748"/>
            <a:chOff x="854261" y="2908813"/>
            <a:chExt cx="377474" cy="335748"/>
          </a:xfrm>
        </p:grpSpPr>
        <p:sp>
          <p:nvSpPr>
            <p:cNvPr id="24" name="Google Shape;9707;p86">
              <a:extLst>
                <a:ext uri="{FF2B5EF4-FFF2-40B4-BE49-F238E27FC236}">
                  <a16:creationId xmlns:a16="http://schemas.microsoft.com/office/drawing/2014/main" id="{7951655C-4133-A5F3-B90D-9ABAAE2DA51A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08;p86">
              <a:extLst>
                <a:ext uri="{FF2B5EF4-FFF2-40B4-BE49-F238E27FC236}">
                  <a16:creationId xmlns:a16="http://schemas.microsoft.com/office/drawing/2014/main" id="{E69D43E5-7BD3-DB5F-4B8C-041BB49A212B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09;p86">
              <a:extLst>
                <a:ext uri="{FF2B5EF4-FFF2-40B4-BE49-F238E27FC236}">
                  <a16:creationId xmlns:a16="http://schemas.microsoft.com/office/drawing/2014/main" id="{20DE19A3-ADA0-6F1C-78BF-9A73E2BCF5D7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710;p86">
              <a:extLst>
                <a:ext uri="{FF2B5EF4-FFF2-40B4-BE49-F238E27FC236}">
                  <a16:creationId xmlns:a16="http://schemas.microsoft.com/office/drawing/2014/main" id="{8DA47C9A-418B-D744-F266-363081D08D99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711;p86">
              <a:extLst>
                <a:ext uri="{FF2B5EF4-FFF2-40B4-BE49-F238E27FC236}">
                  <a16:creationId xmlns:a16="http://schemas.microsoft.com/office/drawing/2014/main" id="{6F607319-5A90-DCF8-68ED-000D495E53EC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9447;p85">
            <a:extLst>
              <a:ext uri="{FF2B5EF4-FFF2-40B4-BE49-F238E27FC236}">
                <a16:creationId xmlns:a16="http://schemas.microsoft.com/office/drawing/2014/main" id="{4BE9E01C-F18A-B17A-9A00-E7D58C7CA879}"/>
              </a:ext>
            </a:extLst>
          </p:cNvPr>
          <p:cNvGrpSpPr/>
          <p:nvPr/>
        </p:nvGrpSpPr>
        <p:grpSpPr>
          <a:xfrm>
            <a:off x="6384783" y="2785999"/>
            <a:ext cx="355024" cy="332630"/>
            <a:chOff x="2623237" y="2431047"/>
            <a:chExt cx="355024" cy="332630"/>
          </a:xfrm>
        </p:grpSpPr>
        <p:sp>
          <p:nvSpPr>
            <p:cNvPr id="30" name="Google Shape;9448;p85">
              <a:extLst>
                <a:ext uri="{FF2B5EF4-FFF2-40B4-BE49-F238E27FC236}">
                  <a16:creationId xmlns:a16="http://schemas.microsoft.com/office/drawing/2014/main" id="{07C1DB51-7B33-D6CA-F6ED-0D784DF8D226}"/>
                </a:ext>
              </a:extLst>
            </p:cNvPr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49;p85">
              <a:extLst>
                <a:ext uri="{FF2B5EF4-FFF2-40B4-BE49-F238E27FC236}">
                  <a16:creationId xmlns:a16="http://schemas.microsoft.com/office/drawing/2014/main" id="{695666CF-E70F-C84A-F450-E3D7B484A005}"/>
                </a:ext>
              </a:extLst>
            </p:cNvPr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50;p85">
              <a:extLst>
                <a:ext uri="{FF2B5EF4-FFF2-40B4-BE49-F238E27FC236}">
                  <a16:creationId xmlns:a16="http://schemas.microsoft.com/office/drawing/2014/main" id="{FBE5FB68-2F78-2C9C-6780-731DD36B8A18}"/>
                </a:ext>
              </a:extLst>
            </p:cNvPr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51;p85">
              <a:extLst>
                <a:ext uri="{FF2B5EF4-FFF2-40B4-BE49-F238E27FC236}">
                  <a16:creationId xmlns:a16="http://schemas.microsoft.com/office/drawing/2014/main" id="{DA87C4A3-42E6-FA42-C75E-72F85477C4A3}"/>
                </a:ext>
              </a:extLst>
            </p:cNvPr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604;p86">
            <a:extLst>
              <a:ext uri="{FF2B5EF4-FFF2-40B4-BE49-F238E27FC236}">
                <a16:creationId xmlns:a16="http://schemas.microsoft.com/office/drawing/2014/main" id="{29204073-FBB7-5E59-3B59-8DFE4D3B32E6}"/>
              </a:ext>
            </a:extLst>
          </p:cNvPr>
          <p:cNvGrpSpPr/>
          <p:nvPr/>
        </p:nvGrpSpPr>
        <p:grpSpPr>
          <a:xfrm>
            <a:off x="6378171" y="3134429"/>
            <a:ext cx="361636" cy="362183"/>
            <a:chOff x="6259175" y="1559008"/>
            <a:chExt cx="271743" cy="272093"/>
          </a:xfrm>
        </p:grpSpPr>
        <p:sp>
          <p:nvSpPr>
            <p:cNvPr id="36" name="Google Shape;9605;p86">
              <a:extLst>
                <a:ext uri="{FF2B5EF4-FFF2-40B4-BE49-F238E27FC236}">
                  <a16:creationId xmlns:a16="http://schemas.microsoft.com/office/drawing/2014/main" id="{155F09BC-7E6F-6EB3-CF64-23CA93DB61C3}"/>
                </a:ext>
              </a:extLst>
            </p:cNvPr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606;p86">
              <a:extLst>
                <a:ext uri="{FF2B5EF4-FFF2-40B4-BE49-F238E27FC236}">
                  <a16:creationId xmlns:a16="http://schemas.microsoft.com/office/drawing/2014/main" id="{5A20311C-E8CB-89FA-FA30-6BD7DC2DDBCC}"/>
                </a:ext>
              </a:extLst>
            </p:cNvPr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607;p86">
              <a:extLst>
                <a:ext uri="{FF2B5EF4-FFF2-40B4-BE49-F238E27FC236}">
                  <a16:creationId xmlns:a16="http://schemas.microsoft.com/office/drawing/2014/main" id="{CA4E285F-C9CC-9492-86D0-5AA79DD58555}"/>
                </a:ext>
              </a:extLst>
            </p:cNvPr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608;p86">
              <a:extLst>
                <a:ext uri="{FF2B5EF4-FFF2-40B4-BE49-F238E27FC236}">
                  <a16:creationId xmlns:a16="http://schemas.microsoft.com/office/drawing/2014/main" id="{05F92D8D-C84B-4A04-44D0-4AF1042D21DB}"/>
                </a:ext>
              </a:extLst>
            </p:cNvPr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609;p86">
              <a:extLst>
                <a:ext uri="{FF2B5EF4-FFF2-40B4-BE49-F238E27FC236}">
                  <a16:creationId xmlns:a16="http://schemas.microsoft.com/office/drawing/2014/main" id="{0C79C37E-7557-5930-1938-21B5799CE9AC}"/>
                </a:ext>
              </a:extLst>
            </p:cNvPr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610;p86">
              <a:extLst>
                <a:ext uri="{FF2B5EF4-FFF2-40B4-BE49-F238E27FC236}">
                  <a16:creationId xmlns:a16="http://schemas.microsoft.com/office/drawing/2014/main" id="{9904B1BB-4C4C-4687-5D57-781316034631}"/>
                </a:ext>
              </a:extLst>
            </p:cNvPr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611;p86">
              <a:extLst>
                <a:ext uri="{FF2B5EF4-FFF2-40B4-BE49-F238E27FC236}">
                  <a16:creationId xmlns:a16="http://schemas.microsoft.com/office/drawing/2014/main" id="{D83B2820-0C9F-A4AA-F338-57E75EFC2747}"/>
                </a:ext>
              </a:extLst>
            </p:cNvPr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612;p86">
              <a:extLst>
                <a:ext uri="{FF2B5EF4-FFF2-40B4-BE49-F238E27FC236}">
                  <a16:creationId xmlns:a16="http://schemas.microsoft.com/office/drawing/2014/main" id="{304E153E-751A-919A-5339-72A7485B0012}"/>
                </a:ext>
              </a:extLst>
            </p:cNvPr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13;p86">
              <a:extLst>
                <a:ext uri="{FF2B5EF4-FFF2-40B4-BE49-F238E27FC236}">
                  <a16:creationId xmlns:a16="http://schemas.microsoft.com/office/drawing/2014/main" id="{B06EACF1-EFA3-DBB8-2061-E56B8779B039}"/>
                </a:ext>
              </a:extLst>
            </p:cNvPr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614;p86">
              <a:extLst>
                <a:ext uri="{FF2B5EF4-FFF2-40B4-BE49-F238E27FC236}">
                  <a16:creationId xmlns:a16="http://schemas.microsoft.com/office/drawing/2014/main" id="{44F4A2AD-A8CA-39D5-8847-E02E6E433268}"/>
                </a:ext>
              </a:extLst>
            </p:cNvPr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615;p86">
              <a:extLst>
                <a:ext uri="{FF2B5EF4-FFF2-40B4-BE49-F238E27FC236}">
                  <a16:creationId xmlns:a16="http://schemas.microsoft.com/office/drawing/2014/main" id="{CF24423E-3AE7-C34D-A726-F4C8D5A4EBDF}"/>
                </a:ext>
              </a:extLst>
            </p:cNvPr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16;p86">
              <a:extLst>
                <a:ext uri="{FF2B5EF4-FFF2-40B4-BE49-F238E27FC236}">
                  <a16:creationId xmlns:a16="http://schemas.microsoft.com/office/drawing/2014/main" id="{C2C8EC9C-7610-F75A-7950-D2C6CCAC14F9}"/>
                </a:ext>
              </a:extLst>
            </p:cNvPr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617;p86">
              <a:extLst>
                <a:ext uri="{FF2B5EF4-FFF2-40B4-BE49-F238E27FC236}">
                  <a16:creationId xmlns:a16="http://schemas.microsoft.com/office/drawing/2014/main" id="{DCABC593-06C3-C10F-BADB-94F039368138}"/>
                </a:ext>
              </a:extLst>
            </p:cNvPr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618;p86">
              <a:extLst>
                <a:ext uri="{FF2B5EF4-FFF2-40B4-BE49-F238E27FC236}">
                  <a16:creationId xmlns:a16="http://schemas.microsoft.com/office/drawing/2014/main" id="{97CCA376-DCB8-958D-777B-5E1FA8A7C1F3}"/>
                </a:ext>
              </a:extLst>
            </p:cNvPr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619;p86">
              <a:extLst>
                <a:ext uri="{FF2B5EF4-FFF2-40B4-BE49-F238E27FC236}">
                  <a16:creationId xmlns:a16="http://schemas.microsoft.com/office/drawing/2014/main" id="{0E8D46C2-A8BF-9C8A-B9E0-923E6F79B2CB}"/>
                </a:ext>
              </a:extLst>
            </p:cNvPr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620;p86">
              <a:extLst>
                <a:ext uri="{FF2B5EF4-FFF2-40B4-BE49-F238E27FC236}">
                  <a16:creationId xmlns:a16="http://schemas.microsoft.com/office/drawing/2014/main" id="{E4F46CF9-2B4B-F905-C287-7931631A3E73}"/>
                </a:ext>
              </a:extLst>
            </p:cNvPr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621;p86">
              <a:extLst>
                <a:ext uri="{FF2B5EF4-FFF2-40B4-BE49-F238E27FC236}">
                  <a16:creationId xmlns:a16="http://schemas.microsoft.com/office/drawing/2014/main" id="{08707EE7-7C31-FE26-2517-D768A27BD570}"/>
                </a:ext>
              </a:extLst>
            </p:cNvPr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086;p85">
            <a:extLst>
              <a:ext uri="{FF2B5EF4-FFF2-40B4-BE49-F238E27FC236}">
                <a16:creationId xmlns:a16="http://schemas.microsoft.com/office/drawing/2014/main" id="{DC66C904-F76A-652A-9266-BA99AED97EC6}"/>
              </a:ext>
            </a:extLst>
          </p:cNvPr>
          <p:cNvGrpSpPr/>
          <p:nvPr/>
        </p:nvGrpSpPr>
        <p:grpSpPr>
          <a:xfrm>
            <a:off x="6384783" y="1684128"/>
            <a:ext cx="362223" cy="361108"/>
            <a:chOff x="3513010" y="3816134"/>
            <a:chExt cx="362223" cy="361108"/>
          </a:xfrm>
        </p:grpSpPr>
        <p:sp>
          <p:nvSpPr>
            <p:cNvPr id="54" name="Google Shape;9087;p85">
              <a:extLst>
                <a:ext uri="{FF2B5EF4-FFF2-40B4-BE49-F238E27FC236}">
                  <a16:creationId xmlns:a16="http://schemas.microsoft.com/office/drawing/2014/main" id="{846B9A05-992E-0561-33F5-37EBDA844796}"/>
                </a:ext>
              </a:extLst>
            </p:cNvPr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088;p85">
              <a:extLst>
                <a:ext uri="{FF2B5EF4-FFF2-40B4-BE49-F238E27FC236}">
                  <a16:creationId xmlns:a16="http://schemas.microsoft.com/office/drawing/2014/main" id="{720B0A5D-8A28-ABBD-6F52-4E8B2660B85A}"/>
                </a:ext>
              </a:extLst>
            </p:cNvPr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089;p85">
              <a:extLst>
                <a:ext uri="{FF2B5EF4-FFF2-40B4-BE49-F238E27FC236}">
                  <a16:creationId xmlns:a16="http://schemas.microsoft.com/office/drawing/2014/main" id="{0575B4E6-19F4-E069-5ADA-EBACD52BCA46}"/>
                </a:ext>
              </a:extLst>
            </p:cNvPr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090;p85">
              <a:extLst>
                <a:ext uri="{FF2B5EF4-FFF2-40B4-BE49-F238E27FC236}">
                  <a16:creationId xmlns:a16="http://schemas.microsoft.com/office/drawing/2014/main" id="{D1C1A25E-7BAC-4686-C439-5DA7AB61D913}"/>
                </a:ext>
              </a:extLst>
            </p:cNvPr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are </a:t>
            </a:r>
            <a:r>
              <a:rPr lang="en-US" dirty="0"/>
              <a:t>Seven</a:t>
            </a:r>
            <a:r>
              <a:rPr lang="en" dirty="0"/>
              <a:t> important Ways</a:t>
            </a:r>
            <a:endParaRPr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70842F6-1812-CB92-DCCD-B84BAF987E68}"/>
              </a:ext>
            </a:extLst>
          </p:cNvPr>
          <p:cNvGrpSpPr/>
          <p:nvPr/>
        </p:nvGrpSpPr>
        <p:grpSpPr>
          <a:xfrm>
            <a:off x="346444" y="1449508"/>
            <a:ext cx="8436774" cy="3155182"/>
            <a:chOff x="346444" y="1449508"/>
            <a:chExt cx="8436774" cy="3155182"/>
          </a:xfrm>
        </p:grpSpPr>
        <p:sp>
          <p:nvSpPr>
            <p:cNvPr id="15" name="Google Shape;5262;p84">
              <a:extLst>
                <a:ext uri="{FF2B5EF4-FFF2-40B4-BE49-F238E27FC236}">
                  <a16:creationId xmlns:a16="http://schemas.microsoft.com/office/drawing/2014/main" id="{6297040E-5F94-6726-82BB-F736614FB191}"/>
                </a:ext>
              </a:extLst>
            </p:cNvPr>
            <p:cNvSpPr/>
            <p:nvPr/>
          </p:nvSpPr>
          <p:spPr>
            <a:xfrm>
              <a:off x="4578309" y="1452054"/>
              <a:ext cx="2094823" cy="2087353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R with AHP packages</a:t>
              </a:r>
              <a:endParaRPr dirty="0"/>
            </a:p>
          </p:txBody>
        </p:sp>
        <p:sp>
          <p:nvSpPr>
            <p:cNvPr id="16" name="Google Shape;5263;p84">
              <a:extLst>
                <a:ext uri="{FF2B5EF4-FFF2-40B4-BE49-F238E27FC236}">
                  <a16:creationId xmlns:a16="http://schemas.microsoft.com/office/drawing/2014/main" id="{D02EE7C8-95B9-AD25-6F1A-EEE6811D47B0}"/>
                </a:ext>
              </a:extLst>
            </p:cNvPr>
            <p:cNvSpPr/>
            <p:nvPr/>
          </p:nvSpPr>
          <p:spPr>
            <a:xfrm>
              <a:off x="6414369" y="2525784"/>
              <a:ext cx="240573" cy="240487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64;p84">
              <a:extLst>
                <a:ext uri="{FF2B5EF4-FFF2-40B4-BE49-F238E27FC236}">
                  <a16:creationId xmlns:a16="http://schemas.microsoft.com/office/drawing/2014/main" id="{1862569E-712B-F43C-806C-B8E0153CA357}"/>
                </a:ext>
              </a:extLst>
            </p:cNvPr>
            <p:cNvSpPr/>
            <p:nvPr/>
          </p:nvSpPr>
          <p:spPr>
            <a:xfrm>
              <a:off x="5632181" y="2515887"/>
              <a:ext cx="2094762" cy="2087476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MATLAB with AHP toolboxes</a:t>
              </a:r>
              <a:endParaRPr dirty="0"/>
            </a:p>
          </p:txBody>
        </p:sp>
        <p:sp>
          <p:nvSpPr>
            <p:cNvPr id="19" name="Google Shape;5266;p84">
              <a:extLst>
                <a:ext uri="{FF2B5EF4-FFF2-40B4-BE49-F238E27FC236}">
                  <a16:creationId xmlns:a16="http://schemas.microsoft.com/office/drawing/2014/main" id="{758D3356-D2DB-1F6A-75CB-0C2AE1DDF2AB}"/>
                </a:ext>
              </a:extLst>
            </p:cNvPr>
            <p:cNvSpPr/>
            <p:nvPr/>
          </p:nvSpPr>
          <p:spPr>
            <a:xfrm>
              <a:off x="6688640" y="1454082"/>
              <a:ext cx="2094578" cy="2087353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Web-based AHP tools:</a:t>
              </a:r>
              <a:br>
                <a:rPr lang="en-US" dirty="0"/>
              </a:br>
              <a:r>
                <a:rPr lang="en-US" sz="700" dirty="0"/>
                <a:t>AHP-OS (Analytic Hierarchy Process Online System) , AHP-Web</a:t>
              </a:r>
              <a:endParaRPr dirty="0"/>
            </a:p>
          </p:txBody>
        </p:sp>
        <p:sp>
          <p:nvSpPr>
            <p:cNvPr id="20" name="Google Shape;5267;p84">
              <a:extLst>
                <a:ext uri="{FF2B5EF4-FFF2-40B4-BE49-F238E27FC236}">
                  <a16:creationId xmlns:a16="http://schemas.microsoft.com/office/drawing/2014/main" id="{A60C99D3-1F2D-3204-1AE3-91633579F1C8}"/>
                </a:ext>
              </a:extLst>
            </p:cNvPr>
            <p:cNvSpPr/>
            <p:nvPr/>
          </p:nvSpPr>
          <p:spPr>
            <a:xfrm flipH="1">
              <a:off x="3522362" y="2493123"/>
              <a:ext cx="2094762" cy="2087476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Python with AHP libraries</a:t>
              </a:r>
              <a:endParaRPr dirty="0"/>
            </a:p>
          </p:txBody>
        </p:sp>
        <p:sp>
          <p:nvSpPr>
            <p:cNvPr id="21" name="Google Shape;5268;p84">
              <a:extLst>
                <a:ext uri="{FF2B5EF4-FFF2-40B4-BE49-F238E27FC236}">
                  <a16:creationId xmlns:a16="http://schemas.microsoft.com/office/drawing/2014/main" id="{D3820A2B-8A97-ADBA-F8CF-B6661D271188}"/>
                </a:ext>
              </a:extLst>
            </p:cNvPr>
            <p:cNvSpPr/>
            <p:nvPr/>
          </p:nvSpPr>
          <p:spPr>
            <a:xfrm>
              <a:off x="346444" y="1451819"/>
              <a:ext cx="2094823" cy="2087353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Expert Choice</a:t>
              </a:r>
              <a:endParaRPr dirty="0"/>
            </a:p>
          </p:txBody>
        </p:sp>
        <p:sp>
          <p:nvSpPr>
            <p:cNvPr id="22" name="Google Shape;5269;p84">
              <a:extLst>
                <a:ext uri="{FF2B5EF4-FFF2-40B4-BE49-F238E27FC236}">
                  <a16:creationId xmlns:a16="http://schemas.microsoft.com/office/drawing/2014/main" id="{CE6A9B22-5AB3-56EE-D318-7A1B3FDD24C5}"/>
                </a:ext>
              </a:extLst>
            </p:cNvPr>
            <p:cNvSpPr/>
            <p:nvPr/>
          </p:nvSpPr>
          <p:spPr>
            <a:xfrm flipH="1">
              <a:off x="2464911" y="1449508"/>
              <a:ext cx="2094578" cy="2087353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Microsoft Excel with AHP add-ins:</a:t>
              </a:r>
              <a:br>
                <a:rPr lang="en-US" dirty="0"/>
              </a:br>
              <a:r>
                <a:rPr lang="en-US" sz="800" dirty="0"/>
                <a:t>AHP-Excel, AHP Priority Calculator, Smart AHP</a:t>
              </a:r>
              <a:endParaRPr dirty="0"/>
            </a:p>
          </p:txBody>
        </p:sp>
        <p:sp>
          <p:nvSpPr>
            <p:cNvPr id="23" name="Google Shape;5270;p84">
              <a:extLst>
                <a:ext uri="{FF2B5EF4-FFF2-40B4-BE49-F238E27FC236}">
                  <a16:creationId xmlns:a16="http://schemas.microsoft.com/office/drawing/2014/main" id="{9C6145CD-267F-C9E1-5028-0B80CF1E495A}"/>
                </a:ext>
              </a:extLst>
            </p:cNvPr>
            <p:cNvSpPr/>
            <p:nvPr/>
          </p:nvSpPr>
          <p:spPr>
            <a:xfrm flipH="1">
              <a:off x="1396837" y="2505294"/>
              <a:ext cx="2106868" cy="2099396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Super Decisions</a:t>
              </a:r>
              <a:endParaRPr dirty="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/>
          <p:cNvSpPr txBox="1">
            <a:spLocks noGrp="1"/>
          </p:cNvSpPr>
          <p:nvPr>
            <p:ph type="subTitle" idx="2"/>
          </p:nvPr>
        </p:nvSpPr>
        <p:spPr>
          <a:xfrm>
            <a:off x="1705746" y="1424436"/>
            <a:ext cx="2896800" cy="3087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هزینه لایسنس برای سازمان های با بودجه محدود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سفارشی سازی محدود برای نیازهای خاص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خطر قفل تامین کننده و دشواری تغییر راه حل در آینده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منحنی یادگیری برای کاربران تازه کار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fa-IR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مشکلات بالقوه سازگاری و یکپارچگی با سایر ابزارها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5A122A7-A986-7651-A09A-4C0B826E913F}"/>
              </a:ext>
            </a:extLst>
          </p:cNvPr>
          <p:cNvGrpSpPr/>
          <p:nvPr/>
        </p:nvGrpSpPr>
        <p:grpSpPr>
          <a:xfrm>
            <a:off x="7594477" y="1329813"/>
            <a:ext cx="1776606" cy="2835299"/>
            <a:chOff x="1903412" y="1676400"/>
            <a:chExt cx="1776606" cy="2835299"/>
          </a:xfrm>
        </p:grpSpPr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25B6C594-B746-53D4-1847-E1F5562CB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B773DFF0-6561-F422-05DD-9740CFDB1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24">
              <a:extLst>
                <a:ext uri="{FF2B5EF4-FFF2-40B4-BE49-F238E27FC236}">
                  <a16:creationId xmlns:a16="http://schemas.microsoft.com/office/drawing/2014/main" id="{1DBEC71A-B670-97F4-497A-15051FECB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25">
              <a:extLst>
                <a:ext uri="{FF2B5EF4-FFF2-40B4-BE49-F238E27FC236}">
                  <a16:creationId xmlns:a16="http://schemas.microsoft.com/office/drawing/2014/main" id="{25228A5D-5629-98D8-DC42-5D11F3C30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89515092-49F9-8EB3-0B68-CF23BDD35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7">
              <a:extLst>
                <a:ext uri="{FF2B5EF4-FFF2-40B4-BE49-F238E27FC236}">
                  <a16:creationId xmlns:a16="http://schemas.microsoft.com/office/drawing/2014/main" id="{9A63C8C6-DBAE-0EB1-3136-25001B083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28">
              <a:extLst>
                <a:ext uri="{FF2B5EF4-FFF2-40B4-BE49-F238E27FC236}">
                  <a16:creationId xmlns:a16="http://schemas.microsoft.com/office/drawing/2014/main" id="{C99C9B9A-34CC-0165-3BE6-B46DCE1B5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29">
              <a:extLst>
                <a:ext uri="{FF2B5EF4-FFF2-40B4-BE49-F238E27FC236}">
                  <a16:creationId xmlns:a16="http://schemas.microsoft.com/office/drawing/2014/main" id="{48CB9BAC-6F26-0613-5916-2155AB003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3A8AB0B-5A3C-B19A-C3C5-470CCB54468E}"/>
                </a:ext>
              </a:extLst>
            </p:cNvPr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53" name="Freeform 17">
                <a:extLst>
                  <a:ext uri="{FF2B5EF4-FFF2-40B4-BE49-F238E27FC236}">
                    <a16:creationId xmlns:a16="http://schemas.microsoft.com/office/drawing/2014/main" id="{EB58B186-F975-1096-E5E9-AEB94F33D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4" name="Freeform 18">
                <a:extLst>
                  <a:ext uri="{FF2B5EF4-FFF2-40B4-BE49-F238E27FC236}">
                    <a16:creationId xmlns:a16="http://schemas.microsoft.com/office/drawing/2014/main" id="{E28E66F9-BEAE-834B-41E2-77D7E641F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5" name="Oval 454">
                <a:extLst>
                  <a:ext uri="{FF2B5EF4-FFF2-40B4-BE49-F238E27FC236}">
                    <a16:creationId xmlns:a16="http://schemas.microsoft.com/office/drawing/2014/main" id="{8512A958-B769-0430-FE3A-15ECC691A0E2}"/>
                  </a:ext>
                </a:extLst>
              </p:cNvPr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4DB9B80-121F-8EA1-FD91-2DD8BD77CEDE}"/>
                </a:ext>
              </a:extLst>
            </p:cNvPr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50" name="Freeform 13">
                <a:extLst>
                  <a:ext uri="{FF2B5EF4-FFF2-40B4-BE49-F238E27FC236}">
                    <a16:creationId xmlns:a16="http://schemas.microsoft.com/office/drawing/2014/main" id="{D4C92AE7-F114-54EF-78FC-954AB0FCA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1" name="Freeform 14">
                <a:extLst>
                  <a:ext uri="{FF2B5EF4-FFF2-40B4-BE49-F238E27FC236}">
                    <a16:creationId xmlns:a16="http://schemas.microsoft.com/office/drawing/2014/main" id="{B77F7731-71FD-835A-C6F2-0FC1C76B0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9C6C158C-CD0F-DB6A-4659-2EA23897F414}"/>
                  </a:ext>
                </a:extLst>
              </p:cNvPr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6F0FDCC-B8B6-457F-C50E-10F1333F5279}"/>
                </a:ext>
              </a:extLst>
            </p:cNvPr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78633D95-D50B-0997-6ADC-23172C65D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92D05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8" name="Freeform 12">
                <a:extLst>
                  <a:ext uri="{FF2B5EF4-FFF2-40B4-BE49-F238E27FC236}">
                    <a16:creationId xmlns:a16="http://schemas.microsoft.com/office/drawing/2014/main" id="{69294C8B-6B20-5518-F134-9059259CB2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A3E53892-7848-64CC-7FAE-2B938823929F}"/>
                  </a:ext>
                </a:extLst>
              </p:cNvPr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48E3AC02-EE48-0299-CE02-C193B70F2163}"/>
              </a:ext>
            </a:extLst>
          </p:cNvPr>
          <p:cNvGrpSpPr/>
          <p:nvPr/>
        </p:nvGrpSpPr>
        <p:grpSpPr>
          <a:xfrm>
            <a:off x="-175078" y="1336319"/>
            <a:ext cx="1776606" cy="2835299"/>
            <a:chOff x="1903412" y="1676400"/>
            <a:chExt cx="1776606" cy="2835299"/>
          </a:xfrm>
        </p:grpSpPr>
        <p:sp>
          <p:nvSpPr>
            <p:cNvPr id="457" name="Freeform 7">
              <a:extLst>
                <a:ext uri="{FF2B5EF4-FFF2-40B4-BE49-F238E27FC236}">
                  <a16:creationId xmlns:a16="http://schemas.microsoft.com/office/drawing/2014/main" id="{FC94DD8C-2961-65EB-30E7-E1E08FE4B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8" name="Freeform 8">
              <a:extLst>
                <a:ext uri="{FF2B5EF4-FFF2-40B4-BE49-F238E27FC236}">
                  <a16:creationId xmlns:a16="http://schemas.microsoft.com/office/drawing/2014/main" id="{7C81DFE9-34BE-A2D4-6E89-1A96DFF97E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9" name="Freeform 24">
              <a:extLst>
                <a:ext uri="{FF2B5EF4-FFF2-40B4-BE49-F238E27FC236}">
                  <a16:creationId xmlns:a16="http://schemas.microsoft.com/office/drawing/2014/main" id="{674CBEA7-F1E4-C222-6ABF-8CD202A92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0" name="Freeform 25">
              <a:extLst>
                <a:ext uri="{FF2B5EF4-FFF2-40B4-BE49-F238E27FC236}">
                  <a16:creationId xmlns:a16="http://schemas.microsoft.com/office/drawing/2014/main" id="{B6828626-D08A-AEBE-E32F-7E86A2066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1" name="Freeform 26">
              <a:extLst>
                <a:ext uri="{FF2B5EF4-FFF2-40B4-BE49-F238E27FC236}">
                  <a16:creationId xmlns:a16="http://schemas.microsoft.com/office/drawing/2014/main" id="{AC918B5D-5C5B-C244-3AAD-068BF84FB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2" name="Freeform 27">
              <a:extLst>
                <a:ext uri="{FF2B5EF4-FFF2-40B4-BE49-F238E27FC236}">
                  <a16:creationId xmlns:a16="http://schemas.microsoft.com/office/drawing/2014/main" id="{250C9B56-33B4-D675-3A78-B9A2FF955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3" name="Freeform 28">
              <a:extLst>
                <a:ext uri="{FF2B5EF4-FFF2-40B4-BE49-F238E27FC236}">
                  <a16:creationId xmlns:a16="http://schemas.microsoft.com/office/drawing/2014/main" id="{04817FEF-C052-1946-ED7C-2B55F9149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4" name="Freeform 29">
              <a:extLst>
                <a:ext uri="{FF2B5EF4-FFF2-40B4-BE49-F238E27FC236}">
                  <a16:creationId xmlns:a16="http://schemas.microsoft.com/office/drawing/2014/main" id="{7BD8FBB3-FC86-5D89-7875-C811B6C44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65" name="Group 464">
              <a:extLst>
                <a:ext uri="{FF2B5EF4-FFF2-40B4-BE49-F238E27FC236}">
                  <a16:creationId xmlns:a16="http://schemas.microsoft.com/office/drawing/2014/main" id="{D193AEB7-5336-3A85-B15A-D123DB4E8465}"/>
                </a:ext>
              </a:extLst>
            </p:cNvPr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74" name="Freeform 17">
                <a:extLst>
                  <a:ext uri="{FF2B5EF4-FFF2-40B4-BE49-F238E27FC236}">
                    <a16:creationId xmlns:a16="http://schemas.microsoft.com/office/drawing/2014/main" id="{FA6BBCE1-7FA8-6ADC-23A7-99C43AE56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8">
                <a:extLst>
                  <a:ext uri="{FF2B5EF4-FFF2-40B4-BE49-F238E27FC236}">
                    <a16:creationId xmlns:a16="http://schemas.microsoft.com/office/drawing/2014/main" id="{8516EE0D-0B64-1220-44EE-7C7ECBD864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817E05E3-4FF6-C36B-5BE2-A04ADD526AFD}"/>
                  </a:ext>
                </a:extLst>
              </p:cNvPr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66" name="Group 465">
              <a:extLst>
                <a:ext uri="{FF2B5EF4-FFF2-40B4-BE49-F238E27FC236}">
                  <a16:creationId xmlns:a16="http://schemas.microsoft.com/office/drawing/2014/main" id="{7EC7374D-0221-3A80-48A2-C615DD1D2B11}"/>
                </a:ext>
              </a:extLst>
            </p:cNvPr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71" name="Freeform 13">
                <a:extLst>
                  <a:ext uri="{FF2B5EF4-FFF2-40B4-BE49-F238E27FC236}">
                    <a16:creationId xmlns:a16="http://schemas.microsoft.com/office/drawing/2014/main" id="{B4CC9FC8-D9F5-2768-4E23-45F21C36F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14">
                <a:extLst>
                  <a:ext uri="{FF2B5EF4-FFF2-40B4-BE49-F238E27FC236}">
                    <a16:creationId xmlns:a16="http://schemas.microsoft.com/office/drawing/2014/main" id="{4ADA0F1F-A499-7EC0-1C72-CF96438140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E0DF7DD7-A41C-DB4C-9DED-FF8DA6AC1E79}"/>
                  </a:ext>
                </a:extLst>
              </p:cNvPr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67" name="Group 466">
              <a:extLst>
                <a:ext uri="{FF2B5EF4-FFF2-40B4-BE49-F238E27FC236}">
                  <a16:creationId xmlns:a16="http://schemas.microsoft.com/office/drawing/2014/main" id="{13C3F9D7-B572-77B1-2275-87E2B1E54C9F}"/>
                </a:ext>
              </a:extLst>
            </p:cNvPr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68" name="Freeform 9">
                <a:extLst>
                  <a:ext uri="{FF2B5EF4-FFF2-40B4-BE49-F238E27FC236}">
                    <a16:creationId xmlns:a16="http://schemas.microsoft.com/office/drawing/2014/main" id="{EFB6DB08-560B-AF8C-B0BC-469CF9091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9" name="Freeform 12">
                <a:extLst>
                  <a:ext uri="{FF2B5EF4-FFF2-40B4-BE49-F238E27FC236}">
                    <a16:creationId xmlns:a16="http://schemas.microsoft.com/office/drawing/2014/main" id="{D8FC01F4-B855-A7C6-DD6D-05371DC96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8C96513D-D289-B32D-B038-2E29378CA8A4}"/>
                  </a:ext>
                </a:extLst>
              </p:cNvPr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79" name="Google Shape;481;p42">
            <a:extLst>
              <a:ext uri="{FF2B5EF4-FFF2-40B4-BE49-F238E27FC236}">
                <a16:creationId xmlns:a16="http://schemas.microsoft.com/office/drawing/2014/main" id="{D7BE8C3B-7700-4DB9-9D8D-C3C568466515}"/>
              </a:ext>
            </a:extLst>
          </p:cNvPr>
          <p:cNvSpPr txBox="1">
            <a:spLocks/>
          </p:cNvSpPr>
          <p:nvPr/>
        </p:nvSpPr>
        <p:spPr>
          <a:xfrm>
            <a:off x="712787" y="427774"/>
            <a:ext cx="7718425" cy="57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rtl="1"/>
            <a:r>
              <a:rPr lang="fa-IR" dirty="0">
                <a:cs typeface="PT Bold Dusky" panose="02010400000000000000" pitchFamily="2" charset="-78"/>
              </a:rPr>
              <a:t>چرا </a:t>
            </a:r>
            <a:r>
              <a:rPr lang="en-US" sz="2800" dirty="0">
                <a:latin typeface="Segoe UI Black" panose="020B0A02040204020203" pitchFamily="34" charset="0"/>
                <a:ea typeface="Segoe UI Black" panose="020B0A02040204020203" pitchFamily="34" charset="0"/>
                <a:cs typeface="PT Bold Dusky" panose="02010400000000000000" pitchFamily="2" charset="-78"/>
              </a:rPr>
              <a:t>Expert Choice</a:t>
            </a:r>
            <a:r>
              <a:rPr lang="en-US" dirty="0">
                <a:cs typeface="PT Bold Dusky" panose="02010400000000000000" pitchFamily="2" charset="-78"/>
              </a:rPr>
              <a:t>؟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2584869-73AE-9ABA-FA63-C9B617044AC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552195" y="1461306"/>
            <a:ext cx="3009999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رابط </a:t>
            </a: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کاربری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آسان و قابل فهم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عملکرد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جامع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AHP 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از جمله ب</a:t>
            </a: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ررسی سازگاری، تحلیل حساسیت و تصمیم گیری گروه</a:t>
            </a:r>
            <a:r>
              <a:rPr kumimoji="0" lang="ar-SA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ی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گزارش گیری و مشاهده پیشرفته نتایج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امکان ترکیب با سایر روش های تصمیم گیری چندمعیاره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justLow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fa-I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پشتیبانی و آموزش اختصاصی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5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12209" b="12209"/>
          <a:stretch/>
        </p:blipFill>
        <p:spPr>
          <a:xfrm>
            <a:off x="0" y="0"/>
            <a:ext cx="9144003" cy="5143499"/>
          </a:xfrm>
          <a:prstGeom prst="rect">
            <a:avLst/>
          </a:prstGeom>
        </p:spPr>
      </p:pic>
      <p:pic>
        <p:nvPicPr>
          <p:cNvPr id="643" name="Google Shape;643;p53"/>
          <p:cNvPicPr preferRelativeResize="0"/>
          <p:nvPr/>
        </p:nvPicPr>
        <p:blipFill rotWithShape="1">
          <a:blip r:embed="rId4">
            <a:alphaModFix amt="70000"/>
          </a:blip>
          <a:srcRect r="38340" b="46080"/>
          <a:stretch/>
        </p:blipFill>
        <p:spPr>
          <a:xfrm rot="10800000">
            <a:off x="-435525" y="-368552"/>
            <a:ext cx="3983850" cy="348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53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 flipH="1">
            <a:off x="7376276" y="-1025000"/>
            <a:ext cx="2704674" cy="2704649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53"/>
          <p:cNvSpPr txBox="1">
            <a:spLocks noGrp="1"/>
          </p:cNvSpPr>
          <p:nvPr>
            <p:ph type="title"/>
          </p:nvPr>
        </p:nvSpPr>
        <p:spPr>
          <a:xfrm>
            <a:off x="0" y="4543425"/>
            <a:ext cx="2212431" cy="5958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 picture is worth a thousand words</a:t>
            </a:r>
            <a:endParaRPr sz="1400" dirty="0"/>
          </a:p>
        </p:txBody>
      </p:sp>
      <p:sp>
        <p:nvSpPr>
          <p:cNvPr id="646" name="Google Shape;646;p53"/>
          <p:cNvSpPr/>
          <p:nvPr/>
        </p:nvSpPr>
        <p:spPr>
          <a:xfrm flipH="1">
            <a:off x="7237340" y="81005"/>
            <a:ext cx="1091700" cy="147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47" name="Google Shape;647;p53"/>
          <p:cNvSpPr/>
          <p:nvPr/>
        </p:nvSpPr>
        <p:spPr>
          <a:xfrm flipH="1">
            <a:off x="8446140" y="81005"/>
            <a:ext cx="147900" cy="147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648" name="Google Shape;648;p53"/>
          <p:cNvCxnSpPr/>
          <p:nvPr/>
        </p:nvCxnSpPr>
        <p:spPr>
          <a:xfrm rot="10800000">
            <a:off x="293851" y="4803888"/>
            <a:ext cx="86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3"/>
          <p:cNvCxnSpPr/>
          <p:nvPr/>
        </p:nvCxnSpPr>
        <p:spPr>
          <a:xfrm rot="10800000">
            <a:off x="293851" y="339613"/>
            <a:ext cx="86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53"/>
          <p:cNvCxnSpPr/>
          <p:nvPr/>
        </p:nvCxnSpPr>
        <p:spPr>
          <a:xfrm rot="10800000">
            <a:off x="8751376" y="114900"/>
            <a:ext cx="0" cy="491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3"/>
          <p:cNvCxnSpPr/>
          <p:nvPr/>
        </p:nvCxnSpPr>
        <p:spPr>
          <a:xfrm rot="10800000">
            <a:off x="527026" y="114900"/>
            <a:ext cx="0" cy="491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0"/>
          <p:cNvSpPr txBox="1">
            <a:spLocks noGrp="1"/>
          </p:cNvSpPr>
          <p:nvPr>
            <p:ph type="title"/>
          </p:nvPr>
        </p:nvSpPr>
        <p:spPr>
          <a:xfrm flipH="1">
            <a:off x="3350418" y="342900"/>
            <a:ext cx="5493543" cy="44505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3200" dirty="0"/>
              <a:t>"</a:t>
            </a:r>
            <a:r>
              <a:rPr lang="en-US" sz="3200" dirty="0"/>
              <a:t>What you leave undone today</a:t>
            </a:r>
            <a:br>
              <a:rPr lang="fa-IR" sz="3200" dirty="0"/>
            </a:br>
            <a:r>
              <a:rPr lang="en-US" sz="3200" dirty="0"/>
              <a:t> you will have to do tomorrow." </a:t>
            </a:r>
            <a:br>
              <a:rPr lang="fa-IR" sz="3200" dirty="0"/>
            </a:br>
            <a:br>
              <a:rPr lang="fa-IR" sz="3200" dirty="0"/>
            </a:br>
            <a:r>
              <a:rPr lang="en-US" sz="3200" dirty="0"/>
              <a:t> William Shakespeare</a:t>
            </a:r>
            <a:endParaRPr sz="3200" dirty="0"/>
          </a:p>
        </p:txBody>
      </p:sp>
      <p:pic>
        <p:nvPicPr>
          <p:cNvPr id="620" name="Google Shape;620;p5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7417" t="17763" r="51398" b="3216"/>
          <a:stretch/>
        </p:blipFill>
        <p:spPr>
          <a:xfrm flipH="1">
            <a:off x="704450" y="539500"/>
            <a:ext cx="3183000" cy="40644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4" name="Google Shape;964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782428" y="2820788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384490" y="2820788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6" name="Google Shape;966;p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985965" y="2820800"/>
            <a:ext cx="966276" cy="966276"/>
          </a:xfrm>
          <a:prstGeom prst="rect">
            <a:avLst/>
          </a:prstGeom>
          <a:noFill/>
          <a:ln>
            <a:noFill/>
          </a:ln>
        </p:spPr>
      </p:pic>
      <p:sp>
        <p:nvSpPr>
          <p:cNvPr id="967" name="Google Shape;967;p71"/>
          <p:cNvSpPr txBox="1">
            <a:spLocks noGrp="1"/>
          </p:cNvSpPr>
          <p:nvPr>
            <p:ph type="title"/>
          </p:nvPr>
        </p:nvSpPr>
        <p:spPr>
          <a:xfrm>
            <a:off x="3394528" y="564000"/>
            <a:ext cx="4945800" cy="11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68" name="Google Shape;968;p71"/>
          <p:cNvSpPr txBox="1">
            <a:spLocks noGrp="1"/>
          </p:cNvSpPr>
          <p:nvPr>
            <p:ph type="subTitle" idx="1"/>
          </p:nvPr>
        </p:nvSpPr>
        <p:spPr>
          <a:xfrm>
            <a:off x="3394472" y="181510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Alireza.khalili</a:t>
            </a:r>
            <a:r>
              <a:rPr lang="en" dirty="0">
                <a:hlinkClick r:id="rId4"/>
              </a:rPr>
              <a:t>@outlook.com</a:t>
            </a:r>
            <a:endParaRPr dirty="0"/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/>
              <a:t>09382814721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5"/>
              </a:rPr>
              <a:t>https://github.com/Azirella/AHP_Thesis</a:t>
            </a:r>
            <a:endParaRPr dirty="0"/>
          </a:p>
        </p:txBody>
      </p:sp>
      <p:sp>
        <p:nvSpPr>
          <p:cNvPr id="970" name="Google Shape;970;p71"/>
          <p:cNvSpPr/>
          <p:nvPr/>
        </p:nvSpPr>
        <p:spPr>
          <a:xfrm>
            <a:off x="5092717" y="313092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" name="Google Shape;971;p71"/>
          <p:cNvGrpSpPr/>
          <p:nvPr/>
        </p:nvGrpSpPr>
        <p:grpSpPr>
          <a:xfrm>
            <a:off x="5694588" y="3131115"/>
            <a:ext cx="346056" cy="345674"/>
            <a:chOff x="3303268" y="3817349"/>
            <a:chExt cx="346056" cy="345674"/>
          </a:xfrm>
        </p:grpSpPr>
        <p:sp>
          <p:nvSpPr>
            <p:cNvPr id="972" name="Google Shape;972;p7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71"/>
          <p:cNvGrpSpPr/>
          <p:nvPr/>
        </p:nvGrpSpPr>
        <p:grpSpPr>
          <a:xfrm>
            <a:off x="6296078" y="3131115"/>
            <a:ext cx="346056" cy="345674"/>
            <a:chOff x="3752358" y="3817349"/>
            <a:chExt cx="346056" cy="345674"/>
          </a:xfrm>
        </p:grpSpPr>
        <p:sp>
          <p:nvSpPr>
            <p:cNvPr id="977" name="Google Shape;977;p7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1" name="Google Shape;981;p71"/>
          <p:cNvCxnSpPr/>
          <p:nvPr/>
        </p:nvCxnSpPr>
        <p:spPr>
          <a:xfrm rot="10800000">
            <a:off x="3294028" y="2938672"/>
            <a:ext cx="541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82" name="Google Shape;982;p7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l="17858" t="7865" r="1987" b="8008"/>
          <a:stretch/>
        </p:blipFill>
        <p:spPr>
          <a:xfrm>
            <a:off x="713225" y="539500"/>
            <a:ext cx="2580900" cy="40644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65"/>
          <p:cNvSpPr/>
          <p:nvPr/>
        </p:nvSpPr>
        <p:spPr>
          <a:xfrm>
            <a:off x="6063700" y="15465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2" name="Google Shape;822;p65"/>
          <p:cNvSpPr/>
          <p:nvPr/>
        </p:nvSpPr>
        <p:spPr>
          <a:xfrm>
            <a:off x="2686350" y="40004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3" name="Google Shape;823;p65"/>
          <p:cNvSpPr/>
          <p:nvPr/>
        </p:nvSpPr>
        <p:spPr>
          <a:xfrm>
            <a:off x="6063700" y="40004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4" name="Google Shape;824;p65"/>
          <p:cNvSpPr/>
          <p:nvPr/>
        </p:nvSpPr>
        <p:spPr>
          <a:xfrm>
            <a:off x="2686350" y="154652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5" name="Google Shape;825;p65"/>
          <p:cNvSpPr txBox="1"/>
          <p:nvPr/>
        </p:nvSpPr>
        <p:spPr>
          <a:xfrm>
            <a:off x="605790" y="1482325"/>
            <a:ext cx="177201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ضرورت پژوهش</a:t>
            </a:r>
            <a:endParaRPr sz="2000" b="1" dirty="0">
              <a:solidFill>
                <a:schemeClr val="dk1"/>
              </a:solidFill>
              <a:latin typeface="Raleway"/>
              <a:ea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26" name="Google Shape;826;p65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Infographics are useful</a:t>
            </a:r>
            <a:endParaRPr dirty="0"/>
          </a:p>
        </p:txBody>
      </p:sp>
      <p:sp>
        <p:nvSpPr>
          <p:cNvPr id="827" name="Google Shape;827;p65"/>
          <p:cNvSpPr txBox="1"/>
          <p:nvPr/>
        </p:nvSpPr>
        <p:spPr>
          <a:xfrm>
            <a:off x="3664875" y="2523775"/>
            <a:ext cx="1814400" cy="8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سرفصل مطالبی که ارایه میشود</a:t>
            </a:r>
            <a:endParaRPr sz="2000" b="1" dirty="0">
              <a:solidFill>
                <a:schemeClr val="dk1"/>
              </a:solidFill>
              <a:latin typeface="Raleway"/>
              <a:ea typeface="Raleway"/>
              <a:cs typeface="PT Bold Dusky" panose="02010400000000000000" pitchFamily="2" charset="-78"/>
              <a:sym typeface="Raleway"/>
            </a:endParaRPr>
          </a:p>
        </p:txBody>
      </p:sp>
      <p:cxnSp>
        <p:nvCxnSpPr>
          <p:cNvPr id="828" name="Google Shape;828;p65"/>
          <p:cNvCxnSpPr>
            <a:stCxn id="827" idx="0"/>
            <a:endCxn id="821" idx="2"/>
          </p:cNvCxnSpPr>
          <p:nvPr/>
        </p:nvCxnSpPr>
        <p:spPr>
          <a:xfrm rot="-5400000">
            <a:off x="4936875" y="1396975"/>
            <a:ext cx="762000" cy="1491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9" name="Google Shape;829;p65"/>
          <p:cNvCxnSpPr>
            <a:stCxn id="827" idx="2"/>
            <a:endCxn id="823" idx="2"/>
          </p:cNvCxnSpPr>
          <p:nvPr/>
        </p:nvCxnSpPr>
        <p:spPr>
          <a:xfrm rot="-5400000" flipH="1">
            <a:off x="4912125" y="3064225"/>
            <a:ext cx="811500" cy="1491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30" name="Google Shape;830;p65"/>
          <p:cNvSpPr txBox="1"/>
          <p:nvPr/>
        </p:nvSpPr>
        <p:spPr>
          <a:xfrm>
            <a:off x="720000" y="3936251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نتیجه گیری </a:t>
            </a:r>
          </a:p>
        </p:txBody>
      </p:sp>
      <p:sp>
        <p:nvSpPr>
          <p:cNvPr id="831" name="Google Shape;831;p65"/>
          <p:cNvSpPr txBox="1"/>
          <p:nvPr/>
        </p:nvSpPr>
        <p:spPr>
          <a:xfrm>
            <a:off x="6954990" y="1478867"/>
            <a:ext cx="128042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بیان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مساله</a:t>
            </a:r>
            <a:endParaRPr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2" name="Google Shape;832;p65"/>
          <p:cNvSpPr txBox="1"/>
          <p:nvPr/>
        </p:nvSpPr>
        <p:spPr>
          <a:xfrm>
            <a:off x="6440008" y="3922294"/>
            <a:ext cx="2310384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تجزیه و تحلیل داده ها</a:t>
            </a:r>
          </a:p>
        </p:txBody>
      </p:sp>
      <p:cxnSp>
        <p:nvCxnSpPr>
          <p:cNvPr id="833" name="Google Shape;833;p65"/>
          <p:cNvCxnSpPr>
            <a:stCxn id="827" idx="0"/>
            <a:endCxn id="824" idx="6"/>
          </p:cNvCxnSpPr>
          <p:nvPr/>
        </p:nvCxnSpPr>
        <p:spPr>
          <a:xfrm rot="5400000" flipH="1">
            <a:off x="3463425" y="1415125"/>
            <a:ext cx="762000" cy="145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34" name="Google Shape;834;p65"/>
          <p:cNvCxnSpPr>
            <a:stCxn id="827" idx="2"/>
            <a:endCxn id="822" idx="6"/>
          </p:cNvCxnSpPr>
          <p:nvPr/>
        </p:nvCxnSpPr>
        <p:spPr>
          <a:xfrm rot="5400000">
            <a:off x="3438675" y="3082375"/>
            <a:ext cx="811500" cy="145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35" name="Google Shape;835;p65"/>
          <p:cNvSpPr txBox="1"/>
          <p:nvPr/>
        </p:nvSpPr>
        <p:spPr>
          <a:xfrm>
            <a:off x="719999" y="2300300"/>
            <a:ext cx="1772009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پیشینه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6" name="Google Shape;836;p65"/>
          <p:cNvSpPr txBox="1"/>
          <p:nvPr/>
        </p:nvSpPr>
        <p:spPr>
          <a:xfrm>
            <a:off x="720000" y="3118276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روش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7" name="Google Shape;837;p65"/>
          <p:cNvSpPr txBox="1"/>
          <p:nvPr/>
        </p:nvSpPr>
        <p:spPr>
          <a:xfrm>
            <a:off x="6766382" y="2300300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اهداف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8" name="Google Shape;838;p65"/>
          <p:cNvSpPr txBox="1"/>
          <p:nvPr/>
        </p:nvSpPr>
        <p:spPr>
          <a:xfrm>
            <a:off x="6766382" y="3118276"/>
            <a:ext cx="1657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پرسش </a:t>
            </a:r>
            <a:r>
              <a:rPr lang="fa-IR" sz="2000" b="1" dirty="0">
                <a:solidFill>
                  <a:schemeClr val="dk1"/>
                </a:solidFill>
                <a:latin typeface="Raleway"/>
                <a:ea typeface="Raleway"/>
                <a:cs typeface="PT Bold Dusky" panose="02010400000000000000" pitchFamily="2" charset="-78"/>
                <a:sym typeface="Raleway"/>
              </a:rPr>
              <a:t>پژوهش</a:t>
            </a:r>
            <a:endParaRPr lang="fa-IR" sz="2000" b="1" dirty="0">
              <a:solidFill>
                <a:schemeClr val="dk1"/>
              </a:solidFill>
              <a:latin typeface="Raleway"/>
              <a:cs typeface="PT Bold Dusky" panose="02010400000000000000" pitchFamily="2" charset="-78"/>
              <a:sym typeface="Raleway"/>
            </a:endParaRPr>
          </a:p>
        </p:txBody>
      </p:sp>
      <p:sp>
        <p:nvSpPr>
          <p:cNvPr id="839" name="Google Shape;839;p65"/>
          <p:cNvSpPr/>
          <p:nvPr/>
        </p:nvSpPr>
        <p:spPr>
          <a:xfrm>
            <a:off x="2686350" y="2356500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0" name="Google Shape;840;p65"/>
          <p:cNvSpPr/>
          <p:nvPr/>
        </p:nvSpPr>
        <p:spPr>
          <a:xfrm>
            <a:off x="2686350" y="316647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1" name="Google Shape;841;p65"/>
          <p:cNvSpPr/>
          <p:nvPr/>
        </p:nvSpPr>
        <p:spPr>
          <a:xfrm>
            <a:off x="6063700" y="2356500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2" name="Google Shape;842;p65"/>
          <p:cNvSpPr/>
          <p:nvPr/>
        </p:nvSpPr>
        <p:spPr>
          <a:xfrm>
            <a:off x="6063700" y="3166475"/>
            <a:ext cx="430500" cy="430500"/>
          </a:xfrm>
          <a:prstGeom prst="ellipse">
            <a:avLst/>
          </a:prstGeom>
          <a:solidFill>
            <a:srgbClr val="FF7300">
              <a:alpha val="47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843" name="Google Shape;843;p65"/>
          <p:cNvCxnSpPr>
            <a:stCxn id="827" idx="1"/>
            <a:endCxn id="839" idx="6"/>
          </p:cNvCxnSpPr>
          <p:nvPr/>
        </p:nvCxnSpPr>
        <p:spPr>
          <a:xfrm rot="10800000">
            <a:off x="3116775" y="2571625"/>
            <a:ext cx="548100" cy="3924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4" name="Google Shape;844;p65"/>
          <p:cNvCxnSpPr>
            <a:stCxn id="827" idx="1"/>
            <a:endCxn id="840" idx="6"/>
          </p:cNvCxnSpPr>
          <p:nvPr/>
        </p:nvCxnSpPr>
        <p:spPr>
          <a:xfrm flipH="1">
            <a:off x="3116775" y="2964025"/>
            <a:ext cx="548100" cy="4176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5" name="Google Shape;845;p65"/>
          <p:cNvCxnSpPr>
            <a:stCxn id="827" idx="3"/>
            <a:endCxn id="841" idx="2"/>
          </p:cNvCxnSpPr>
          <p:nvPr/>
        </p:nvCxnSpPr>
        <p:spPr>
          <a:xfrm rot="10800000" flipH="1">
            <a:off x="5479275" y="2571625"/>
            <a:ext cx="584400" cy="3924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6" name="Google Shape;846;p65"/>
          <p:cNvCxnSpPr>
            <a:stCxn id="827" idx="3"/>
            <a:endCxn id="842" idx="2"/>
          </p:cNvCxnSpPr>
          <p:nvPr/>
        </p:nvCxnSpPr>
        <p:spPr>
          <a:xfrm>
            <a:off x="5479275" y="2964025"/>
            <a:ext cx="584400" cy="417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956979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>
            <a:spLocks noGrp="1"/>
          </p:cNvSpPr>
          <p:nvPr>
            <p:ph type="title"/>
          </p:nvPr>
        </p:nvSpPr>
        <p:spPr>
          <a:xfrm>
            <a:off x="4721950" y="3157569"/>
            <a:ext cx="3977040" cy="9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0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مشکل کجاست؟</a:t>
            </a:r>
          </a:p>
        </p:txBody>
      </p:sp>
      <p:pic>
        <p:nvPicPr>
          <p:cNvPr id="466" name="Google Shape;466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331" b="39471"/>
          <a:stretch/>
        </p:blipFill>
        <p:spPr>
          <a:xfrm>
            <a:off x="1376197" y="429852"/>
            <a:ext cx="6691506" cy="2012786"/>
          </a:xfrm>
          <a:prstGeom prst="roundRect">
            <a:avLst>
              <a:gd name="adj" fmla="val 50000"/>
            </a:avLst>
          </a:prstGeom>
        </p:spPr>
      </p:pic>
      <p:cxnSp>
        <p:nvCxnSpPr>
          <p:cNvPr id="467" name="Google Shape;467;p40"/>
          <p:cNvCxnSpPr/>
          <p:nvPr/>
        </p:nvCxnSpPr>
        <p:spPr>
          <a:xfrm>
            <a:off x="4721950" y="3089500"/>
            <a:ext cx="0" cy="172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8DD379B-7850-6C34-B1D3-F66E61083E36}"/>
              </a:ext>
            </a:extLst>
          </p:cNvPr>
          <p:cNvSpPr txBox="1"/>
          <p:nvPr/>
        </p:nvSpPr>
        <p:spPr>
          <a:xfrm>
            <a:off x="445010" y="2571750"/>
            <a:ext cx="427693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 rtl="1"/>
            <a:r>
              <a:rPr lang="fa-IR" dirty="0">
                <a:cs typeface="B Nazanin" panose="00000400000000000000" pitchFamily="2" charset="-78"/>
              </a:rPr>
              <a:t>در عرصه‌های صنعتی و تخصصی امروزی، شناسایی و کاهش خطرات محیط زیست، بهداشت و ایمنی از اهمیت ویژه‌ای برخوردار است، به ویژه در محیط‌هایی که با عناصر خطرناک مانند گازهای ترش سر و کار دارند. در این میان، به کارگیری ابزارها و رویکردهای علمی برای افزایش ایمنی و سلامتی کارکنان امری </a:t>
            </a:r>
            <a:r>
              <a:rPr lang="fa-IR" b="1" dirty="0">
                <a:solidFill>
                  <a:srgbClr val="FF0000"/>
                </a:solidFill>
                <a:cs typeface="B Nazanin" panose="00000400000000000000" pitchFamily="2" charset="-78"/>
              </a:rPr>
              <a:t>غیر قابل اجتناب </a:t>
            </a:r>
            <a:r>
              <a:rPr lang="fa-IR" dirty="0">
                <a:cs typeface="B Nazanin" panose="00000400000000000000" pitchFamily="2" charset="-78"/>
              </a:rPr>
              <a:t>است. یکی از این رویکردها اولویت بندی مخاطرات است که در راستای افزایش ایمنی محیط‌های کاری و به ویژه در پالایشگاه‌های تخصصی گاز، نقش بی‌بدیلی ایفا می‌کند. </a:t>
            </a:r>
          </a:p>
          <a:p>
            <a:pPr algn="justLow" rtl="1"/>
            <a:r>
              <a:rPr lang="fa-IR" dirty="0">
                <a:cs typeface="B Nazanin" panose="00000400000000000000" pitchFamily="2" charset="-78"/>
              </a:rPr>
              <a:t> اهمیت این رویکرد در محیط‌های کاری که با چالش‌های مرتبط با مخاطرات </a:t>
            </a:r>
            <a:r>
              <a:rPr lang="en-US" dirty="0">
                <a:cs typeface="B Nazanin" panose="00000400000000000000" pitchFamily="2" charset="-78"/>
              </a:rPr>
              <a:t>HSE</a:t>
            </a:r>
            <a:r>
              <a:rPr lang="fa-IR" dirty="0">
                <a:cs typeface="B Nazanin" panose="00000400000000000000" pitchFamily="2" charset="-78"/>
              </a:rPr>
              <a:t> مواجه هستند، دوچندان می‌شود و گامی موثر در جهت افزایش کیفیت محیط کاری تلقی می‌گردد. </a:t>
            </a:r>
          </a:p>
          <a:p>
            <a:pPr algn="justLow" rtl="1"/>
            <a:endParaRPr lang="fa-IR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59"/>
          <p:cNvGrpSpPr/>
          <p:nvPr/>
        </p:nvGrpSpPr>
        <p:grpSpPr>
          <a:xfrm>
            <a:off x="5342924" y="1022166"/>
            <a:ext cx="3037492" cy="2208714"/>
            <a:chOff x="331763" y="414153"/>
            <a:chExt cx="6903246" cy="5019697"/>
          </a:xfrm>
        </p:grpSpPr>
        <p:sp>
          <p:nvSpPr>
            <p:cNvPr id="713" name="Google Shape;713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7" name="Google Shape;717;p59"/>
          <p:cNvPicPr preferRelativeResize="0"/>
          <p:nvPr/>
        </p:nvPicPr>
        <p:blipFill rotWithShape="1">
          <a:blip r:embed="rId3">
            <a:alphaModFix/>
          </a:blip>
          <a:srcRect l="3866" r="3866"/>
          <a:stretch/>
        </p:blipFill>
        <p:spPr>
          <a:xfrm>
            <a:off x="5418368" y="1136658"/>
            <a:ext cx="2867204" cy="1736941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59"/>
          <p:cNvSpPr txBox="1">
            <a:spLocks noGrp="1"/>
          </p:cNvSpPr>
          <p:nvPr>
            <p:ph type="title"/>
          </p:nvPr>
        </p:nvSpPr>
        <p:spPr>
          <a:xfrm>
            <a:off x="1596643" y="589788"/>
            <a:ext cx="2317500" cy="10153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چرا؟</a:t>
            </a:r>
            <a:endParaRPr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F7D78-8C48-45C0-40DD-0598D7D3C93D}"/>
              </a:ext>
            </a:extLst>
          </p:cNvPr>
          <p:cNvSpPr txBox="1"/>
          <p:nvPr/>
        </p:nvSpPr>
        <p:spPr>
          <a:xfrm>
            <a:off x="635794" y="1605157"/>
            <a:ext cx="4493419" cy="3295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پالایشگاه گاز ترش یک صنعت پرخطر است که شامل قرار گرفتن در معرض مواد سمی، قابل اشتعال، انفجاری و خورنده است که می تواند آسیب جدی به کارگران، محیط زیست و مردم وارد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شناسایی و ارزیابی خطرات در پالایشگاه گاز ترش می تواند به جلوگیری از حوادث، جراحات، بیماری ها و آسیب های زیست محیطی و همچنین بهبود عملکرد عملیاتی و پایداری صنعت کمک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یک تکنیک تصمیم گیری چند معیاره است که می تواند مشکلات پیچیده و نامطمئنی مانند خطرات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در پالایشگاه گاز ترش را با مقایسه و رتبه بندی گزینه ها بر اساس معیارها و زیرمعیارهای متعدد حل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می تواند یک رویکرد سیستماتیک، شفاف و منسجم برای ارزیابی و اولویت‌بندی خطرات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در پالایشگاه گاز ترش، و برای حمایت از تصمیم گیری و مدیریت ریسک ارائه دهد.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Low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"/>
              <a:tabLst>
                <a:tab pos="457200" algn="l"/>
              </a:tabLst>
            </a:pP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AHP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همچنین می‌تواند نظرات و ترجیحات ذینفعان مختلف مانند کارشناسان، مدیران، کارگران و تنظیم‌کننده‌ها را در فرآیند ارزیابی ریسک </a:t>
            </a: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HSE </a:t>
            </a:r>
            <a:r>
              <a:rPr lang="fa-IR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لحاظ کند.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fa-IR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4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57337" y="3308392"/>
            <a:ext cx="966276" cy="966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3" name="Google Shape;473;p41"/>
          <p:cNvCxnSpPr/>
          <p:nvPr/>
        </p:nvCxnSpPr>
        <p:spPr>
          <a:xfrm>
            <a:off x="1020425" y="2491613"/>
            <a:ext cx="764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4" name="Google Shape;474;p41"/>
          <p:cNvSpPr txBox="1">
            <a:spLocks noGrp="1"/>
          </p:cNvSpPr>
          <p:nvPr>
            <p:ph type="title"/>
          </p:nvPr>
        </p:nvSpPr>
        <p:spPr>
          <a:xfrm>
            <a:off x="3443288" y="2739600"/>
            <a:ext cx="4968737" cy="18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خط کش ها و</a:t>
            </a:r>
            <a:b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</a:br>
            <a:r>
              <a:rPr lang="fa-IR" sz="5400" b="1" dirty="0">
                <a:solidFill>
                  <a:schemeClr val="dk1"/>
                </a:solidFill>
                <a:latin typeface="Raleway"/>
                <a:cs typeface="PT Bold Dusky" panose="02010400000000000000" pitchFamily="2" charset="-78"/>
                <a:sym typeface="Raleway"/>
              </a:rPr>
              <a:t> نگاه های متفاوت</a:t>
            </a:r>
            <a:endParaRPr sz="5400" dirty="0"/>
          </a:p>
        </p:txBody>
      </p:sp>
      <p:pic>
        <p:nvPicPr>
          <p:cNvPr id="476" name="Google Shape;476;p4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5356" t="11570" r="21135" b="14547"/>
          <a:stretch/>
        </p:blipFill>
        <p:spPr>
          <a:xfrm>
            <a:off x="704550" y="536275"/>
            <a:ext cx="3493800" cy="40644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700692" y="1280461"/>
            <a:ext cx="2262600" cy="17848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قابلیت اطمینان و یکپارچگی تجهیزات حیاتی (مانند مخازن تحت فشار، لوله کشی)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440700" y="1493520"/>
            <a:ext cx="2262600" cy="1088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وجود و جابجایی مواد بسیار سمی و قابل اشتعال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123275" y="1493520"/>
            <a:ext cx="2262600" cy="1326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احتمال وقوع حوادث فاجعه آمیز (مانند انفجار، آتش سوزی)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35758" y="3262870"/>
            <a:ext cx="2262600" cy="13155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کفایت سیستم های ابزار دقیق ایمنی (مانند آلارم، خاموشی)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891715" y="2926080"/>
            <a:ext cx="2262600" cy="1407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اثربخشی سیستم های کنترل و نظارت بر فرآیند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ایمنی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0CB62A1B-31C6-CCA7-EA55-D92D3DAECA12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217271" y="3366821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F08AEC5F-1E42-23F4-4233-4AE8C2463E3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731843" y="3771386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F6A4CD66-7983-38F8-E9B0-009C4E5B543C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360656" y="1423447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9DB070B8-263C-E303-8464-17EC4E4073DE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605699" y="2171629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47910074-A412-3AAA-9C74-87FD8C686520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00782" y="1493520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684777" y="1656112"/>
            <a:ext cx="2262600" cy="9156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برنامه های حفاظت از آلودگی صوتی و شنوایی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440700" y="1493520"/>
            <a:ext cx="2262600" cy="1088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مواجهه شغلی با مواد و مواد شیمیایی خطرناک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061130" y="2222105"/>
            <a:ext cx="2262600" cy="10782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قرار گرفتن در معرض گازهای بسیار سمی (به عنوان مثال، سولفید هیدروژن، دی اکسید گوگرد)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51571" y="3013913"/>
            <a:ext cx="2262600" cy="13155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قرار گرفتن در معرض دمای شدید و شرایط آب و هوایی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891715" y="3436144"/>
            <a:ext cx="2262600" cy="8969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کیفیت هوای محوطه واحد  و سیستم های تهویه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بهداشتی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E7821289-C45F-1722-5064-07832F07A46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59944" y="1724203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9687F270-6715-6CEE-3EEA-E0E3C3385BE8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939175" y="3554029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A7BAEA78-F254-9ECA-3855-CADB0B025C15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154315" y="2005523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A63CEE72-EFF0-3A81-FCA6-E6233838922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868929" y="1442882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CFE72BEF-1F28-56A4-6399-08C492D667A6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036653" y="2971799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2638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subTitle" idx="6"/>
          </p:nvPr>
        </p:nvSpPr>
        <p:spPr>
          <a:xfrm>
            <a:off x="823790" y="2134869"/>
            <a:ext cx="2262600" cy="69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تصفیه فاضلاب و مدیریت پساب</a:t>
            </a:r>
          </a:p>
        </p:txBody>
      </p:sp>
      <p:sp>
        <p:nvSpPr>
          <p:cNvPr id="593" name="Google Shape;593;p48"/>
          <p:cNvSpPr txBox="1">
            <a:spLocks noGrp="1"/>
          </p:cNvSpPr>
          <p:nvPr>
            <p:ph type="subTitle" idx="7"/>
          </p:nvPr>
        </p:nvSpPr>
        <p:spPr>
          <a:xfrm>
            <a:off x="3675182" y="2219915"/>
            <a:ext cx="2262600" cy="8598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مدیریت پسماندهای خطرناک و ضایعات بیولوژیک</a:t>
            </a:r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8"/>
          </p:nvPr>
        </p:nvSpPr>
        <p:spPr>
          <a:xfrm>
            <a:off x="6123275" y="2128838"/>
            <a:ext cx="2262600" cy="69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a-IR" sz="1600" dirty="0">
                <a:cs typeface="PT Bold Dusky" panose="02010400000000000000" pitchFamily="2" charset="-78"/>
              </a:rPr>
              <a:t>انتشار گازهای سمی و گلخانه ای در هوا</a:t>
            </a:r>
            <a:endParaRPr lang="fa-IR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PT Bold Dusky" panose="02010400000000000000" pitchFamily="2" charset="-78"/>
            </a:endParaRPr>
          </a:p>
        </p:txBody>
      </p:sp>
      <p:sp>
        <p:nvSpPr>
          <p:cNvPr id="595" name="Google Shape;595;p48"/>
          <p:cNvSpPr txBox="1">
            <a:spLocks noGrp="1"/>
          </p:cNvSpPr>
          <p:nvPr>
            <p:ph type="subTitle" idx="9"/>
          </p:nvPr>
        </p:nvSpPr>
        <p:spPr>
          <a:xfrm>
            <a:off x="1989685" y="3574204"/>
            <a:ext cx="2262600" cy="7992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تأثیر بر تنوع زیستی و اکوسیستم های محلی</a:t>
            </a: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3"/>
          </p:nvPr>
        </p:nvSpPr>
        <p:spPr>
          <a:xfrm>
            <a:off x="4991975" y="3542976"/>
            <a:ext cx="2262600" cy="832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cs typeface="PT Bold Dusky" panose="02010400000000000000" pitchFamily="2" charset="-78"/>
              </a:rPr>
              <a:t>پتانسیل آلودگی خاک و آب های زیرزمینی</a:t>
            </a:r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/>
          </p:nvPr>
        </p:nvSpPr>
        <p:spPr>
          <a:xfrm>
            <a:off x="713225" y="5388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PT Bold Dusky" panose="02010400000000000000" pitchFamily="2" charset="-78"/>
              </a:rPr>
              <a:t>معیارهای محیط زیستی</a:t>
            </a:r>
            <a:endParaRPr dirty="0">
              <a:cs typeface="PT Bold Dusky" panose="02010400000000000000" pitchFamily="2" charset="-78"/>
            </a:endParaRPr>
          </a:p>
        </p:txBody>
      </p:sp>
      <p:pic>
        <p:nvPicPr>
          <p:cNvPr id="2" name="Google Shape;445;p39">
            <a:extLst>
              <a:ext uri="{FF2B5EF4-FFF2-40B4-BE49-F238E27FC236}">
                <a16:creationId xmlns:a16="http://schemas.microsoft.com/office/drawing/2014/main" id="{EAE7CA47-207E-A668-0BF0-FB9D2E6E386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085008" y="3275424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445;p39">
            <a:extLst>
              <a:ext uri="{FF2B5EF4-FFF2-40B4-BE49-F238E27FC236}">
                <a16:creationId xmlns:a16="http://schemas.microsoft.com/office/drawing/2014/main" id="{A9E6B472-0B16-8272-D213-CB6783D05840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344375" y="2185356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5;p39">
            <a:extLst>
              <a:ext uri="{FF2B5EF4-FFF2-40B4-BE49-F238E27FC236}">
                <a16:creationId xmlns:a16="http://schemas.microsoft.com/office/drawing/2014/main" id="{EB6909F5-8490-17ED-75A1-D30010779DB6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564913" y="1959804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445;p39">
            <a:extLst>
              <a:ext uri="{FF2B5EF4-FFF2-40B4-BE49-F238E27FC236}">
                <a16:creationId xmlns:a16="http://schemas.microsoft.com/office/drawing/2014/main" id="{27EF0F0A-A17A-2F02-2BF4-1D3A311803E7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95850" y="3404011"/>
            <a:ext cx="966276" cy="9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45;p39">
            <a:extLst>
              <a:ext uri="{FF2B5EF4-FFF2-40B4-BE49-F238E27FC236}">
                <a16:creationId xmlns:a16="http://schemas.microsoft.com/office/drawing/2014/main" id="{C879EC17-BF09-99B4-D183-39FD06E45185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5412" y="1749843"/>
            <a:ext cx="966276" cy="966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5958141"/>
      </p:ext>
    </p:extLst>
  </p:cSld>
  <p:clrMapOvr>
    <a:masterClrMapping/>
  </p:clrMapOvr>
</p:sld>
</file>

<file path=ppt/theme/theme1.xml><?xml version="1.0" encoding="utf-8"?>
<a:theme xmlns:a="http://schemas.openxmlformats.org/drawingml/2006/main" name="Multipurpose Business Template">
  <a:themeElements>
    <a:clrScheme name="Simple Light">
      <a:dk1>
        <a:srgbClr val="361F0D"/>
      </a:dk1>
      <a:lt1>
        <a:srgbClr val="DED7D1"/>
      </a:lt1>
      <a:dk2>
        <a:srgbClr val="FF7300"/>
      </a:dk2>
      <a:lt2>
        <a:srgbClr val="B7713A"/>
      </a:lt2>
      <a:accent1>
        <a:srgbClr val="948F8F"/>
      </a:accent1>
      <a:accent2>
        <a:srgbClr val="FFB06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1F0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</TotalTime>
  <Words>1702</Words>
  <Application>Microsoft Office PowerPoint</Application>
  <PresentationFormat>On-screen Show (16:9)</PresentationFormat>
  <Paragraphs>185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Shabnam</vt:lpstr>
      <vt:lpstr>Cabin</vt:lpstr>
      <vt:lpstr>PT Bold Dusky</vt:lpstr>
      <vt:lpstr>Times New Roman</vt:lpstr>
      <vt:lpstr>Calibri</vt:lpstr>
      <vt:lpstr>Nunito Light</vt:lpstr>
      <vt:lpstr>Segoe UI</vt:lpstr>
      <vt:lpstr>B Nazanin</vt:lpstr>
      <vt:lpstr>Raleway</vt:lpstr>
      <vt:lpstr>Prata</vt:lpstr>
      <vt:lpstr>Wingdings</vt:lpstr>
      <vt:lpstr>Arial</vt:lpstr>
      <vt:lpstr>Bai Jamjuree</vt:lpstr>
      <vt:lpstr>Segoe UI Black</vt:lpstr>
      <vt:lpstr>Libre Franklin</vt:lpstr>
      <vt:lpstr>Bebas Neue</vt:lpstr>
      <vt:lpstr>Multipurpose Business Template</vt:lpstr>
      <vt:lpstr> ارزیابی و اولویت‌بندی مخاطرات ایمنی، بهداشتی و زیست محیطی (HSE) پالایشگاه گاز ترش با استفاده از مدل تحلیل سلسله مراتبی ( AHP)</vt:lpstr>
      <vt:lpstr>PowerPoint Presentation</vt:lpstr>
      <vt:lpstr>Infographics are useful</vt:lpstr>
      <vt:lpstr>مشکل کجاست؟</vt:lpstr>
      <vt:lpstr>چرا؟</vt:lpstr>
      <vt:lpstr>خط کش ها و  نگاه های متفاوت</vt:lpstr>
      <vt:lpstr>معیارهای ایمنی</vt:lpstr>
      <vt:lpstr>معیارهای بهداشتی</vt:lpstr>
      <vt:lpstr>معیارهای محیط زیستی</vt:lpstr>
      <vt:lpstr>نقطه شروع و پایان   !!!!</vt:lpstr>
      <vt:lpstr>اهداف پژوهش</vt:lpstr>
      <vt:lpstr>سؤالات پژوهش</vt:lpstr>
      <vt:lpstr>فرضیات پژوهش</vt:lpstr>
      <vt:lpstr>PowerPoint Presentation</vt:lpstr>
      <vt:lpstr>PowerPoint Presentation</vt:lpstr>
      <vt:lpstr>چه راهکارهایی داریم؟</vt:lpstr>
      <vt:lpstr>چرا AHP؟</vt:lpstr>
      <vt:lpstr>AHP چگونه کار میکند؟</vt:lpstr>
      <vt:lpstr>از چند نفر بپرسیم</vt:lpstr>
      <vt:lpstr>Here are Seven important Ways</vt:lpstr>
      <vt:lpstr>PowerPoint Presentation</vt:lpstr>
      <vt:lpstr>A picture is worth a thousand words</vt:lpstr>
      <vt:lpstr>"What you leave undone today  you will have to do tomorrow."    William Shakespeare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Azirella</dc:creator>
  <cp:lastModifiedBy>AliReza Khalili</cp:lastModifiedBy>
  <cp:revision>36</cp:revision>
  <dcterms:modified xsi:type="dcterms:W3CDTF">2024-06-26T03:40:48Z</dcterms:modified>
</cp:coreProperties>
</file>